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301" r:id="rId3"/>
    <p:sldId id="258" r:id="rId4"/>
    <p:sldId id="259" r:id="rId5"/>
    <p:sldId id="264" r:id="rId6"/>
    <p:sldId id="284" r:id="rId7"/>
    <p:sldId id="302" r:id="rId8"/>
    <p:sldId id="303" r:id="rId9"/>
    <p:sldId id="282" r:id="rId10"/>
    <p:sldId id="294" r:id="rId11"/>
    <p:sldId id="316" r:id="rId12"/>
    <p:sldId id="306" r:id="rId13"/>
    <p:sldId id="293" r:id="rId14"/>
    <p:sldId id="283" r:id="rId15"/>
    <p:sldId id="307" r:id="rId16"/>
    <p:sldId id="317" r:id="rId17"/>
    <p:sldId id="308" r:id="rId18"/>
    <p:sldId id="309" r:id="rId19"/>
    <p:sldId id="310" r:id="rId20"/>
    <p:sldId id="318" r:id="rId21"/>
    <p:sldId id="312" r:id="rId22"/>
    <p:sldId id="266" r:id="rId23"/>
    <p:sldId id="321" r:id="rId24"/>
    <p:sldId id="322" r:id="rId25"/>
    <p:sldId id="314" r:id="rId26"/>
    <p:sldId id="315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3D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50"/>
  </p:normalViewPr>
  <p:slideViewPr>
    <p:cSldViewPr snapToGrid="0">
      <p:cViewPr varScale="1">
        <p:scale>
          <a:sx n="67" d="100"/>
          <a:sy n="67" d="100"/>
        </p:scale>
        <p:origin x="4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26FF18-E4FF-407C-B557-F716FD0A7EE3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199D81B1-A4CC-48C9-931A-66FEA53C2944}">
      <dgm:prSet phldrT="[Text]"/>
      <dgm:spPr/>
      <dgm:t>
        <a:bodyPr/>
        <a:lstStyle/>
        <a:p>
          <a:pPr>
            <a:buNone/>
          </a:pPr>
          <a:r>
            <a:rPr lang="en-US" dirty="0"/>
            <a:t>Data Collection</a:t>
          </a:r>
        </a:p>
      </dgm:t>
    </dgm:pt>
    <dgm:pt modelId="{487EE240-E658-424F-97BD-ED65B13EDCC6}" type="parTrans" cxnId="{E0CE8BB8-15DE-4602-A532-C4918ECECB87}">
      <dgm:prSet/>
      <dgm:spPr/>
      <dgm:t>
        <a:bodyPr/>
        <a:lstStyle/>
        <a:p>
          <a:endParaRPr lang="en-US"/>
        </a:p>
      </dgm:t>
    </dgm:pt>
    <dgm:pt modelId="{5E0DD439-EB56-40F3-A109-1F15819D6317}" type="sibTrans" cxnId="{E0CE8BB8-15DE-4602-A532-C4918ECECB87}">
      <dgm:prSet/>
      <dgm:spPr/>
      <dgm:t>
        <a:bodyPr/>
        <a:lstStyle/>
        <a:p>
          <a:endParaRPr lang="en-US"/>
        </a:p>
      </dgm:t>
    </dgm:pt>
    <dgm:pt modelId="{01F5124E-1325-43D3-94F0-281909685771}">
      <dgm:prSet phldrT="[Text]"/>
      <dgm:spPr/>
      <dgm:t>
        <a:bodyPr/>
        <a:lstStyle/>
        <a:p>
          <a:pPr>
            <a:buNone/>
          </a:pPr>
          <a:r>
            <a:rPr lang="en-US" dirty="0"/>
            <a:t>Data Cleaning</a:t>
          </a:r>
        </a:p>
      </dgm:t>
    </dgm:pt>
    <dgm:pt modelId="{16806C40-7796-452C-BE73-B57C1FB5AA19}" type="parTrans" cxnId="{D376CC41-7D27-48A1-A53A-542CAF8D5C7D}">
      <dgm:prSet/>
      <dgm:spPr/>
      <dgm:t>
        <a:bodyPr/>
        <a:lstStyle/>
        <a:p>
          <a:endParaRPr lang="en-US"/>
        </a:p>
      </dgm:t>
    </dgm:pt>
    <dgm:pt modelId="{5085387F-FBC7-44B7-BD56-A76B8755AA56}" type="sibTrans" cxnId="{D376CC41-7D27-48A1-A53A-542CAF8D5C7D}">
      <dgm:prSet/>
      <dgm:spPr/>
      <dgm:t>
        <a:bodyPr/>
        <a:lstStyle/>
        <a:p>
          <a:endParaRPr lang="en-US"/>
        </a:p>
      </dgm:t>
    </dgm:pt>
    <dgm:pt modelId="{27C54D92-007C-43A2-9915-844D2B5990CA}">
      <dgm:prSet phldrT="[Text]"/>
      <dgm:spPr/>
      <dgm:t>
        <a:bodyPr/>
        <a:lstStyle/>
        <a:p>
          <a:pPr>
            <a:buNone/>
          </a:pPr>
          <a:r>
            <a:rPr lang="en-US" dirty="0"/>
            <a:t>Data Preprocessing</a:t>
          </a:r>
        </a:p>
      </dgm:t>
    </dgm:pt>
    <dgm:pt modelId="{A246EAF1-4788-4B6E-A314-BD6D7F84C196}" type="parTrans" cxnId="{334C7893-75FA-407E-A98F-82C1B8637BC3}">
      <dgm:prSet/>
      <dgm:spPr/>
      <dgm:t>
        <a:bodyPr/>
        <a:lstStyle/>
        <a:p>
          <a:endParaRPr lang="en-US"/>
        </a:p>
      </dgm:t>
    </dgm:pt>
    <dgm:pt modelId="{5147A8AF-D629-487E-A406-2CB0C80F41CE}" type="sibTrans" cxnId="{334C7893-75FA-407E-A98F-82C1B8637BC3}">
      <dgm:prSet/>
      <dgm:spPr/>
      <dgm:t>
        <a:bodyPr/>
        <a:lstStyle/>
        <a:p>
          <a:endParaRPr lang="en-US"/>
        </a:p>
      </dgm:t>
    </dgm:pt>
    <dgm:pt modelId="{FF5E94A3-72D6-4995-B6C7-F9DBA68587F8}">
      <dgm:prSet phldrT="[Text]"/>
      <dgm:spPr/>
      <dgm:t>
        <a:bodyPr/>
        <a:lstStyle/>
        <a:p>
          <a:pPr>
            <a:buNone/>
          </a:pPr>
          <a:r>
            <a:rPr lang="en-US" dirty="0"/>
            <a:t>EDA</a:t>
          </a:r>
        </a:p>
      </dgm:t>
    </dgm:pt>
    <dgm:pt modelId="{879CBBB1-307A-4C88-9F0D-CCB502000857}" type="parTrans" cxnId="{3BA4D924-461B-4441-B2AB-6A20FE5C9A42}">
      <dgm:prSet/>
      <dgm:spPr/>
      <dgm:t>
        <a:bodyPr/>
        <a:lstStyle/>
        <a:p>
          <a:endParaRPr lang="en-US"/>
        </a:p>
      </dgm:t>
    </dgm:pt>
    <dgm:pt modelId="{20444FDC-1DFA-448C-8DF8-A1481C27C4D9}" type="sibTrans" cxnId="{3BA4D924-461B-4441-B2AB-6A20FE5C9A42}">
      <dgm:prSet/>
      <dgm:spPr/>
      <dgm:t>
        <a:bodyPr/>
        <a:lstStyle/>
        <a:p>
          <a:endParaRPr lang="en-US"/>
        </a:p>
      </dgm:t>
    </dgm:pt>
    <dgm:pt modelId="{FFA04FA8-E35D-477A-96DF-28A83A067447}">
      <dgm:prSet phldrT="[Text]"/>
      <dgm:spPr/>
      <dgm:t>
        <a:bodyPr/>
        <a:lstStyle/>
        <a:p>
          <a:pPr>
            <a:buNone/>
          </a:pPr>
          <a:r>
            <a:rPr lang="en-US" dirty="0"/>
            <a:t>Model Development</a:t>
          </a:r>
        </a:p>
      </dgm:t>
    </dgm:pt>
    <dgm:pt modelId="{B91B40F8-6CDE-49EF-9165-CF1C9F2CCEE0}" type="parTrans" cxnId="{A45BD314-9A7C-41DD-8C36-FE98FF93D9E4}">
      <dgm:prSet/>
      <dgm:spPr/>
      <dgm:t>
        <a:bodyPr/>
        <a:lstStyle/>
        <a:p>
          <a:endParaRPr lang="en-US"/>
        </a:p>
      </dgm:t>
    </dgm:pt>
    <dgm:pt modelId="{F08D11C3-E22D-40B5-9FBE-4CD14FD38E9F}" type="sibTrans" cxnId="{A45BD314-9A7C-41DD-8C36-FE98FF93D9E4}">
      <dgm:prSet/>
      <dgm:spPr/>
      <dgm:t>
        <a:bodyPr/>
        <a:lstStyle/>
        <a:p>
          <a:endParaRPr lang="en-US"/>
        </a:p>
      </dgm:t>
    </dgm:pt>
    <dgm:pt modelId="{8F5A8361-DB8E-403E-8C18-72F65A12F1DD}">
      <dgm:prSet phldrT="[Text]"/>
      <dgm:spPr/>
      <dgm:t>
        <a:bodyPr/>
        <a:lstStyle/>
        <a:p>
          <a:pPr>
            <a:buNone/>
          </a:pPr>
          <a:r>
            <a:rPr lang="en-US" dirty="0"/>
            <a:t>User Interaction</a:t>
          </a:r>
        </a:p>
      </dgm:t>
    </dgm:pt>
    <dgm:pt modelId="{9C8941F9-4BE9-4A62-867C-6DD9853D621B}" type="parTrans" cxnId="{83877787-1F24-4242-817B-0F08DD098E67}">
      <dgm:prSet/>
      <dgm:spPr/>
      <dgm:t>
        <a:bodyPr/>
        <a:lstStyle/>
        <a:p>
          <a:endParaRPr lang="en-US"/>
        </a:p>
      </dgm:t>
    </dgm:pt>
    <dgm:pt modelId="{BA084303-F83B-4B3C-A9F3-78088F79F78A}" type="sibTrans" cxnId="{83877787-1F24-4242-817B-0F08DD098E67}">
      <dgm:prSet/>
      <dgm:spPr/>
      <dgm:t>
        <a:bodyPr/>
        <a:lstStyle/>
        <a:p>
          <a:endParaRPr lang="en-US"/>
        </a:p>
      </dgm:t>
    </dgm:pt>
    <dgm:pt modelId="{C6443B79-2F99-4664-9BCA-F9C196CB9308}" type="pres">
      <dgm:prSet presAssocID="{2C26FF18-E4FF-407C-B557-F716FD0A7EE3}" presName="Name0" presStyleCnt="0">
        <dgm:presLayoutVars>
          <dgm:dir/>
          <dgm:resizeHandles val="exact"/>
        </dgm:presLayoutVars>
      </dgm:prSet>
      <dgm:spPr/>
    </dgm:pt>
    <dgm:pt modelId="{1BD051BB-B631-4C69-A0FC-B33E72D717C1}" type="pres">
      <dgm:prSet presAssocID="{199D81B1-A4CC-48C9-931A-66FEA53C2944}" presName="node" presStyleLbl="node1" presStyleIdx="0" presStyleCnt="6">
        <dgm:presLayoutVars>
          <dgm:bulletEnabled val="1"/>
        </dgm:presLayoutVars>
      </dgm:prSet>
      <dgm:spPr/>
    </dgm:pt>
    <dgm:pt modelId="{86DE27A2-0F9E-4019-B5E8-8131810B93CD}" type="pres">
      <dgm:prSet presAssocID="{5E0DD439-EB56-40F3-A109-1F15819D6317}" presName="sibTrans" presStyleLbl="sibTrans2D1" presStyleIdx="0" presStyleCnt="5"/>
      <dgm:spPr/>
    </dgm:pt>
    <dgm:pt modelId="{7DB47044-B338-4EF3-8B61-C0C877BB5F2A}" type="pres">
      <dgm:prSet presAssocID="{5E0DD439-EB56-40F3-A109-1F15819D6317}" presName="connectorText" presStyleLbl="sibTrans2D1" presStyleIdx="0" presStyleCnt="5"/>
      <dgm:spPr/>
    </dgm:pt>
    <dgm:pt modelId="{4EEBEED4-D1FE-416F-A00B-03ADFEE65F72}" type="pres">
      <dgm:prSet presAssocID="{01F5124E-1325-43D3-94F0-281909685771}" presName="node" presStyleLbl="node1" presStyleIdx="1" presStyleCnt="6">
        <dgm:presLayoutVars>
          <dgm:bulletEnabled val="1"/>
        </dgm:presLayoutVars>
      </dgm:prSet>
      <dgm:spPr/>
    </dgm:pt>
    <dgm:pt modelId="{5E64DB7F-4440-43AA-975E-1A80EB897C35}" type="pres">
      <dgm:prSet presAssocID="{5085387F-FBC7-44B7-BD56-A76B8755AA56}" presName="sibTrans" presStyleLbl="sibTrans2D1" presStyleIdx="1" presStyleCnt="5"/>
      <dgm:spPr/>
    </dgm:pt>
    <dgm:pt modelId="{A6410968-8D9A-4791-A714-FCF5B9DB965F}" type="pres">
      <dgm:prSet presAssocID="{5085387F-FBC7-44B7-BD56-A76B8755AA56}" presName="connectorText" presStyleLbl="sibTrans2D1" presStyleIdx="1" presStyleCnt="5"/>
      <dgm:spPr/>
    </dgm:pt>
    <dgm:pt modelId="{8ACB5116-E6F7-415B-B766-6687B62F5BF9}" type="pres">
      <dgm:prSet presAssocID="{27C54D92-007C-43A2-9915-844D2B5990CA}" presName="node" presStyleLbl="node1" presStyleIdx="2" presStyleCnt="6">
        <dgm:presLayoutVars>
          <dgm:bulletEnabled val="1"/>
        </dgm:presLayoutVars>
      </dgm:prSet>
      <dgm:spPr/>
    </dgm:pt>
    <dgm:pt modelId="{A500AFBC-0250-4EDF-A18A-6925C7C0670C}" type="pres">
      <dgm:prSet presAssocID="{5147A8AF-D629-487E-A406-2CB0C80F41CE}" presName="sibTrans" presStyleLbl="sibTrans2D1" presStyleIdx="2" presStyleCnt="5"/>
      <dgm:spPr/>
    </dgm:pt>
    <dgm:pt modelId="{BE0A3D6A-AD78-4BA4-B5F2-8287F029795B}" type="pres">
      <dgm:prSet presAssocID="{5147A8AF-D629-487E-A406-2CB0C80F41CE}" presName="connectorText" presStyleLbl="sibTrans2D1" presStyleIdx="2" presStyleCnt="5"/>
      <dgm:spPr/>
    </dgm:pt>
    <dgm:pt modelId="{4CE17A05-DDAC-4D02-BC63-30A700577C7A}" type="pres">
      <dgm:prSet presAssocID="{FF5E94A3-72D6-4995-B6C7-F9DBA68587F8}" presName="node" presStyleLbl="node1" presStyleIdx="3" presStyleCnt="6">
        <dgm:presLayoutVars>
          <dgm:bulletEnabled val="1"/>
        </dgm:presLayoutVars>
      </dgm:prSet>
      <dgm:spPr/>
    </dgm:pt>
    <dgm:pt modelId="{359397D5-B131-42F8-9359-ADD457C8096B}" type="pres">
      <dgm:prSet presAssocID="{20444FDC-1DFA-448C-8DF8-A1481C27C4D9}" presName="sibTrans" presStyleLbl="sibTrans2D1" presStyleIdx="3" presStyleCnt="5"/>
      <dgm:spPr/>
    </dgm:pt>
    <dgm:pt modelId="{92FC6190-DB64-4109-9E03-AA222460F4FE}" type="pres">
      <dgm:prSet presAssocID="{20444FDC-1DFA-448C-8DF8-A1481C27C4D9}" presName="connectorText" presStyleLbl="sibTrans2D1" presStyleIdx="3" presStyleCnt="5"/>
      <dgm:spPr/>
    </dgm:pt>
    <dgm:pt modelId="{D798BBFA-E53D-4C2C-9B55-AA34357B4E33}" type="pres">
      <dgm:prSet presAssocID="{FFA04FA8-E35D-477A-96DF-28A83A067447}" presName="node" presStyleLbl="node1" presStyleIdx="4" presStyleCnt="6">
        <dgm:presLayoutVars>
          <dgm:bulletEnabled val="1"/>
        </dgm:presLayoutVars>
      </dgm:prSet>
      <dgm:spPr/>
    </dgm:pt>
    <dgm:pt modelId="{B44AB9F2-B822-4A3C-96C7-487DF0A32A60}" type="pres">
      <dgm:prSet presAssocID="{F08D11C3-E22D-40B5-9FBE-4CD14FD38E9F}" presName="sibTrans" presStyleLbl="sibTrans2D1" presStyleIdx="4" presStyleCnt="5"/>
      <dgm:spPr/>
    </dgm:pt>
    <dgm:pt modelId="{9094F425-DFA6-4262-93D7-3EB4B00E3B24}" type="pres">
      <dgm:prSet presAssocID="{F08D11C3-E22D-40B5-9FBE-4CD14FD38E9F}" presName="connectorText" presStyleLbl="sibTrans2D1" presStyleIdx="4" presStyleCnt="5"/>
      <dgm:spPr/>
    </dgm:pt>
    <dgm:pt modelId="{58550AD8-1334-4D2E-9EB3-FD86BEE4E7CF}" type="pres">
      <dgm:prSet presAssocID="{8F5A8361-DB8E-403E-8C18-72F65A12F1DD}" presName="node" presStyleLbl="node1" presStyleIdx="5" presStyleCnt="6">
        <dgm:presLayoutVars>
          <dgm:bulletEnabled val="1"/>
        </dgm:presLayoutVars>
      </dgm:prSet>
      <dgm:spPr/>
    </dgm:pt>
  </dgm:ptLst>
  <dgm:cxnLst>
    <dgm:cxn modelId="{BE7C4E04-6F83-44C1-B5D2-0CDBFB88BE27}" type="presOf" srcId="{F08D11C3-E22D-40B5-9FBE-4CD14FD38E9F}" destId="{B44AB9F2-B822-4A3C-96C7-487DF0A32A60}" srcOrd="0" destOrd="0" presId="urn:microsoft.com/office/officeart/2005/8/layout/process1"/>
    <dgm:cxn modelId="{62A78E08-8567-4499-9EA1-374CB2A01DC8}" type="presOf" srcId="{5147A8AF-D629-487E-A406-2CB0C80F41CE}" destId="{A500AFBC-0250-4EDF-A18A-6925C7C0670C}" srcOrd="0" destOrd="0" presId="urn:microsoft.com/office/officeart/2005/8/layout/process1"/>
    <dgm:cxn modelId="{A45BD314-9A7C-41DD-8C36-FE98FF93D9E4}" srcId="{2C26FF18-E4FF-407C-B557-F716FD0A7EE3}" destId="{FFA04FA8-E35D-477A-96DF-28A83A067447}" srcOrd="4" destOrd="0" parTransId="{B91B40F8-6CDE-49EF-9165-CF1C9F2CCEE0}" sibTransId="{F08D11C3-E22D-40B5-9FBE-4CD14FD38E9F}"/>
    <dgm:cxn modelId="{894F6E1F-9A3C-4F5F-B254-6D23A66A86CF}" type="presOf" srcId="{01F5124E-1325-43D3-94F0-281909685771}" destId="{4EEBEED4-D1FE-416F-A00B-03ADFEE65F72}" srcOrd="0" destOrd="0" presId="urn:microsoft.com/office/officeart/2005/8/layout/process1"/>
    <dgm:cxn modelId="{3BA4D924-461B-4441-B2AB-6A20FE5C9A42}" srcId="{2C26FF18-E4FF-407C-B557-F716FD0A7EE3}" destId="{FF5E94A3-72D6-4995-B6C7-F9DBA68587F8}" srcOrd="3" destOrd="0" parTransId="{879CBBB1-307A-4C88-9F0D-CCB502000857}" sibTransId="{20444FDC-1DFA-448C-8DF8-A1481C27C4D9}"/>
    <dgm:cxn modelId="{D376CC41-7D27-48A1-A53A-542CAF8D5C7D}" srcId="{2C26FF18-E4FF-407C-B557-F716FD0A7EE3}" destId="{01F5124E-1325-43D3-94F0-281909685771}" srcOrd="1" destOrd="0" parTransId="{16806C40-7796-452C-BE73-B57C1FB5AA19}" sibTransId="{5085387F-FBC7-44B7-BD56-A76B8755AA56}"/>
    <dgm:cxn modelId="{C91DB044-FB1E-421A-8BB3-2B9D111FD8D3}" type="presOf" srcId="{5085387F-FBC7-44B7-BD56-A76B8755AA56}" destId="{A6410968-8D9A-4791-A714-FCF5B9DB965F}" srcOrd="1" destOrd="0" presId="urn:microsoft.com/office/officeart/2005/8/layout/process1"/>
    <dgm:cxn modelId="{AAD3F065-DFCA-4AC6-8D1B-C923535DC75E}" type="presOf" srcId="{5E0DD439-EB56-40F3-A109-1F15819D6317}" destId="{7DB47044-B338-4EF3-8B61-C0C877BB5F2A}" srcOrd="1" destOrd="0" presId="urn:microsoft.com/office/officeart/2005/8/layout/process1"/>
    <dgm:cxn modelId="{1CA81D68-DA91-42DE-A4BE-5C9A1B79BCC7}" type="presOf" srcId="{2C26FF18-E4FF-407C-B557-F716FD0A7EE3}" destId="{C6443B79-2F99-4664-9BCA-F9C196CB9308}" srcOrd="0" destOrd="0" presId="urn:microsoft.com/office/officeart/2005/8/layout/process1"/>
    <dgm:cxn modelId="{DD2DEE76-F50B-4749-B184-7353F65A9B86}" type="presOf" srcId="{5147A8AF-D629-487E-A406-2CB0C80F41CE}" destId="{BE0A3D6A-AD78-4BA4-B5F2-8287F029795B}" srcOrd="1" destOrd="0" presId="urn:microsoft.com/office/officeart/2005/8/layout/process1"/>
    <dgm:cxn modelId="{4817487C-52FF-4691-9617-579BE52F7332}" type="presOf" srcId="{8F5A8361-DB8E-403E-8C18-72F65A12F1DD}" destId="{58550AD8-1334-4D2E-9EB3-FD86BEE4E7CF}" srcOrd="0" destOrd="0" presId="urn:microsoft.com/office/officeart/2005/8/layout/process1"/>
    <dgm:cxn modelId="{83877787-1F24-4242-817B-0F08DD098E67}" srcId="{2C26FF18-E4FF-407C-B557-F716FD0A7EE3}" destId="{8F5A8361-DB8E-403E-8C18-72F65A12F1DD}" srcOrd="5" destOrd="0" parTransId="{9C8941F9-4BE9-4A62-867C-6DD9853D621B}" sibTransId="{BA084303-F83B-4B3C-A9F3-78088F79F78A}"/>
    <dgm:cxn modelId="{334C7893-75FA-407E-A98F-82C1B8637BC3}" srcId="{2C26FF18-E4FF-407C-B557-F716FD0A7EE3}" destId="{27C54D92-007C-43A2-9915-844D2B5990CA}" srcOrd="2" destOrd="0" parTransId="{A246EAF1-4788-4B6E-A314-BD6D7F84C196}" sibTransId="{5147A8AF-D629-487E-A406-2CB0C80F41CE}"/>
    <dgm:cxn modelId="{2B573196-F0D2-436E-9D4B-A6613C0B5688}" type="presOf" srcId="{27C54D92-007C-43A2-9915-844D2B5990CA}" destId="{8ACB5116-E6F7-415B-B766-6687B62F5BF9}" srcOrd="0" destOrd="0" presId="urn:microsoft.com/office/officeart/2005/8/layout/process1"/>
    <dgm:cxn modelId="{4FBAD59F-4B4D-4D57-8533-12CE2BDF8765}" type="presOf" srcId="{20444FDC-1DFA-448C-8DF8-A1481C27C4D9}" destId="{92FC6190-DB64-4109-9E03-AA222460F4FE}" srcOrd="1" destOrd="0" presId="urn:microsoft.com/office/officeart/2005/8/layout/process1"/>
    <dgm:cxn modelId="{E0CE8BB8-15DE-4602-A532-C4918ECECB87}" srcId="{2C26FF18-E4FF-407C-B557-F716FD0A7EE3}" destId="{199D81B1-A4CC-48C9-931A-66FEA53C2944}" srcOrd="0" destOrd="0" parTransId="{487EE240-E658-424F-97BD-ED65B13EDCC6}" sibTransId="{5E0DD439-EB56-40F3-A109-1F15819D6317}"/>
    <dgm:cxn modelId="{0DCC96C1-5379-45B2-8E99-51BCA90E4A3D}" type="presOf" srcId="{199D81B1-A4CC-48C9-931A-66FEA53C2944}" destId="{1BD051BB-B631-4C69-A0FC-B33E72D717C1}" srcOrd="0" destOrd="0" presId="urn:microsoft.com/office/officeart/2005/8/layout/process1"/>
    <dgm:cxn modelId="{0B989CDA-2520-4F53-98C4-CCC5062E8A77}" type="presOf" srcId="{F08D11C3-E22D-40B5-9FBE-4CD14FD38E9F}" destId="{9094F425-DFA6-4262-93D7-3EB4B00E3B24}" srcOrd="1" destOrd="0" presId="urn:microsoft.com/office/officeart/2005/8/layout/process1"/>
    <dgm:cxn modelId="{10E1AADC-BF7C-480D-96BC-64AB629CDDD8}" type="presOf" srcId="{FF5E94A3-72D6-4995-B6C7-F9DBA68587F8}" destId="{4CE17A05-DDAC-4D02-BC63-30A700577C7A}" srcOrd="0" destOrd="0" presId="urn:microsoft.com/office/officeart/2005/8/layout/process1"/>
    <dgm:cxn modelId="{8DB42EE6-77CC-4D0A-BEE1-7FACD7216C64}" type="presOf" srcId="{FFA04FA8-E35D-477A-96DF-28A83A067447}" destId="{D798BBFA-E53D-4C2C-9B55-AA34357B4E33}" srcOrd="0" destOrd="0" presId="urn:microsoft.com/office/officeart/2005/8/layout/process1"/>
    <dgm:cxn modelId="{CE2AB0E8-7E28-4270-88E3-5845EB762338}" type="presOf" srcId="{5E0DD439-EB56-40F3-A109-1F15819D6317}" destId="{86DE27A2-0F9E-4019-B5E8-8131810B93CD}" srcOrd="0" destOrd="0" presId="urn:microsoft.com/office/officeart/2005/8/layout/process1"/>
    <dgm:cxn modelId="{355719EC-F1C5-4580-86B2-1919A0538A57}" type="presOf" srcId="{5085387F-FBC7-44B7-BD56-A76B8755AA56}" destId="{5E64DB7F-4440-43AA-975E-1A80EB897C35}" srcOrd="0" destOrd="0" presId="urn:microsoft.com/office/officeart/2005/8/layout/process1"/>
    <dgm:cxn modelId="{089BBFEF-5A4D-4CC7-882E-68D473F96104}" type="presOf" srcId="{20444FDC-1DFA-448C-8DF8-A1481C27C4D9}" destId="{359397D5-B131-42F8-9359-ADD457C8096B}" srcOrd="0" destOrd="0" presId="urn:microsoft.com/office/officeart/2005/8/layout/process1"/>
    <dgm:cxn modelId="{53A7AF30-F1E7-4DF0-BBAD-0E69822FB765}" type="presParOf" srcId="{C6443B79-2F99-4664-9BCA-F9C196CB9308}" destId="{1BD051BB-B631-4C69-A0FC-B33E72D717C1}" srcOrd="0" destOrd="0" presId="urn:microsoft.com/office/officeart/2005/8/layout/process1"/>
    <dgm:cxn modelId="{B4BBB62B-9725-4E64-A495-D1BE4AD22380}" type="presParOf" srcId="{C6443B79-2F99-4664-9BCA-F9C196CB9308}" destId="{86DE27A2-0F9E-4019-B5E8-8131810B93CD}" srcOrd="1" destOrd="0" presId="urn:microsoft.com/office/officeart/2005/8/layout/process1"/>
    <dgm:cxn modelId="{E090959D-26F5-4489-8BD1-29AF4D5B35D0}" type="presParOf" srcId="{86DE27A2-0F9E-4019-B5E8-8131810B93CD}" destId="{7DB47044-B338-4EF3-8B61-C0C877BB5F2A}" srcOrd="0" destOrd="0" presId="urn:microsoft.com/office/officeart/2005/8/layout/process1"/>
    <dgm:cxn modelId="{6AD32A18-E90B-4385-AF1B-12D29E119892}" type="presParOf" srcId="{C6443B79-2F99-4664-9BCA-F9C196CB9308}" destId="{4EEBEED4-D1FE-416F-A00B-03ADFEE65F72}" srcOrd="2" destOrd="0" presId="urn:microsoft.com/office/officeart/2005/8/layout/process1"/>
    <dgm:cxn modelId="{15EB26F0-C7B2-44F8-BFC6-C379E731A4B9}" type="presParOf" srcId="{C6443B79-2F99-4664-9BCA-F9C196CB9308}" destId="{5E64DB7F-4440-43AA-975E-1A80EB897C35}" srcOrd="3" destOrd="0" presId="urn:microsoft.com/office/officeart/2005/8/layout/process1"/>
    <dgm:cxn modelId="{8923A4D7-0651-4768-B572-0C7BE1D71620}" type="presParOf" srcId="{5E64DB7F-4440-43AA-975E-1A80EB897C35}" destId="{A6410968-8D9A-4791-A714-FCF5B9DB965F}" srcOrd="0" destOrd="0" presId="urn:microsoft.com/office/officeart/2005/8/layout/process1"/>
    <dgm:cxn modelId="{AEA63533-484F-4622-87A8-00BD4F8487CD}" type="presParOf" srcId="{C6443B79-2F99-4664-9BCA-F9C196CB9308}" destId="{8ACB5116-E6F7-415B-B766-6687B62F5BF9}" srcOrd="4" destOrd="0" presId="urn:microsoft.com/office/officeart/2005/8/layout/process1"/>
    <dgm:cxn modelId="{8C6AD9FB-B511-4D32-9CB9-0C9624196EE4}" type="presParOf" srcId="{C6443B79-2F99-4664-9BCA-F9C196CB9308}" destId="{A500AFBC-0250-4EDF-A18A-6925C7C0670C}" srcOrd="5" destOrd="0" presId="urn:microsoft.com/office/officeart/2005/8/layout/process1"/>
    <dgm:cxn modelId="{E36C4DEA-0396-4913-965E-DF0BEF1D09AE}" type="presParOf" srcId="{A500AFBC-0250-4EDF-A18A-6925C7C0670C}" destId="{BE0A3D6A-AD78-4BA4-B5F2-8287F029795B}" srcOrd="0" destOrd="0" presId="urn:microsoft.com/office/officeart/2005/8/layout/process1"/>
    <dgm:cxn modelId="{DD22F0F2-AAF0-41E2-A40C-0F7F3D45CF7D}" type="presParOf" srcId="{C6443B79-2F99-4664-9BCA-F9C196CB9308}" destId="{4CE17A05-DDAC-4D02-BC63-30A700577C7A}" srcOrd="6" destOrd="0" presId="urn:microsoft.com/office/officeart/2005/8/layout/process1"/>
    <dgm:cxn modelId="{1B1BA4A0-1F2D-4217-BDCB-E5DA9218BB63}" type="presParOf" srcId="{C6443B79-2F99-4664-9BCA-F9C196CB9308}" destId="{359397D5-B131-42F8-9359-ADD457C8096B}" srcOrd="7" destOrd="0" presId="urn:microsoft.com/office/officeart/2005/8/layout/process1"/>
    <dgm:cxn modelId="{0BEA3CAA-0ADC-4A63-841A-D909633E5FE1}" type="presParOf" srcId="{359397D5-B131-42F8-9359-ADD457C8096B}" destId="{92FC6190-DB64-4109-9E03-AA222460F4FE}" srcOrd="0" destOrd="0" presId="urn:microsoft.com/office/officeart/2005/8/layout/process1"/>
    <dgm:cxn modelId="{9899ED0A-5639-4F01-99F6-71F310205E88}" type="presParOf" srcId="{C6443B79-2F99-4664-9BCA-F9C196CB9308}" destId="{D798BBFA-E53D-4C2C-9B55-AA34357B4E33}" srcOrd="8" destOrd="0" presId="urn:microsoft.com/office/officeart/2005/8/layout/process1"/>
    <dgm:cxn modelId="{6C1B7443-C618-413D-B608-E929B216A586}" type="presParOf" srcId="{C6443B79-2F99-4664-9BCA-F9C196CB9308}" destId="{B44AB9F2-B822-4A3C-96C7-487DF0A32A60}" srcOrd="9" destOrd="0" presId="urn:microsoft.com/office/officeart/2005/8/layout/process1"/>
    <dgm:cxn modelId="{7F09233A-8367-42A2-9053-2A1D463695F2}" type="presParOf" srcId="{B44AB9F2-B822-4A3C-96C7-487DF0A32A60}" destId="{9094F425-DFA6-4262-93D7-3EB4B00E3B24}" srcOrd="0" destOrd="0" presId="urn:microsoft.com/office/officeart/2005/8/layout/process1"/>
    <dgm:cxn modelId="{DF196337-9E7F-49E8-AB15-6B6CC8550D6B}" type="presParOf" srcId="{C6443B79-2F99-4664-9BCA-F9C196CB9308}" destId="{58550AD8-1334-4D2E-9EB3-FD86BEE4E7C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CEE0DF-5776-4403-9455-9E4C301474C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3BB004-8CAC-41E1-B707-C50D0D67DF2B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gm:t>
    </dgm:pt>
    <dgm:pt modelId="{891E7B15-2D56-46C0-AC72-0E44327C38F1}" type="parTrans" cxnId="{C1640306-3929-4ECC-8C15-B0BE54667A8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CE1B58-EB44-4709-BD5F-65838B3460BF}" type="sibTrans" cxnId="{C1640306-3929-4ECC-8C15-B0BE54667A8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7C2B51-4665-4DF3-9140-51EE300EB15D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Key features such as distance_haversine, distance_dummy_manhattan, and peak_hour were created to enhance the model's ability to capture complex relationships.</a:t>
          </a:r>
        </a:p>
      </dgm:t>
    </dgm:pt>
    <dgm:pt modelId="{8A1B3742-43A9-4A25-82A1-DF34ECE8D5FF}" type="parTrans" cxnId="{A3B3F490-F692-45CF-AA9B-857EC7435F3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AE1502-AEF2-4EFB-817A-5F4A51E2AD1D}" type="sibTrans" cxnId="{A3B3F490-F692-45CF-AA9B-857EC7435F3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39E721-9386-428B-BAE1-6E6718E39758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Grouped metrics like average speeds (avg_speed_h and avg_speed_m) provided deeper insights into travel patterns.</a:t>
          </a:r>
        </a:p>
      </dgm:t>
    </dgm:pt>
    <dgm:pt modelId="{2D5EB4DF-5EB9-498C-8588-3DF0C3F2FCAB}" type="parTrans" cxnId="{F2DB0C30-DCB8-4B6D-8FE4-8113365148C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F864AD-1971-4E57-BF08-695B6BB08D64}" type="sibTrans" cxnId="{F2DB0C30-DCB8-4B6D-8FE4-8113365148C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5826E1-8992-4ADC-9222-2AFD44609AE9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Successfully deployed models including advanced ones like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Catboost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etc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for</a:t>
          </a:r>
        </a:p>
      </dgm:t>
    </dgm:pt>
    <dgm:pt modelId="{32781350-AF59-4429-A7D5-7AD88796A471}" type="parTrans" cxnId="{4FDF5DB3-80BD-48D2-A630-C7588A501C1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F4959E-63BB-4A69-A5A9-BA82D72B088E}" type="sibTrans" cxnId="{4FDF5DB3-80BD-48D2-A630-C7588A501C1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2389C9-8354-4479-956A-465E0D0329AF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Taxi Fare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preduction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E10A59-742B-4CDC-9D61-D8802DEF9D3E}" type="parTrans" cxnId="{AA74998D-2D17-4CB9-BC98-EC72BCE0F48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7535FB-F3EF-4D66-9F76-CF0D4BB75460}" type="sibTrans" cxnId="{AA74998D-2D17-4CB9-BC98-EC72BCE0F48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EDB93D-F274-4F8D-A7C4-1DC74082C1C4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Duration Prediction</a:t>
          </a:r>
        </a:p>
      </dgm:t>
    </dgm:pt>
    <dgm:pt modelId="{452C2977-3B7D-48EC-B9DA-3E0D81997C43}" type="parTrans" cxnId="{0D2D39BE-4933-4F6F-A9E7-A2FE9C189DC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232520-DB38-4494-BB61-56FD01C36693}" type="sibTrans" cxnId="{0D2D39BE-4933-4F6F-A9E7-A2FE9C189DC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2A36EB-5C2D-4F1C-BEC1-7939DAE7FC36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Peak Vs Off-Peak hour classification</a:t>
          </a:r>
        </a:p>
      </dgm:t>
    </dgm:pt>
    <dgm:pt modelId="{CB15FBA3-91D4-45A2-A848-A839F61B5F77}" type="parTrans" cxnId="{29F1C004-DC5D-4789-9235-548E0A47B49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F25ECB-2860-454F-AB53-AEF731E2F238}" type="sibTrans" cxnId="{29F1C004-DC5D-4789-9235-548E0A47B49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7F41F1-2C40-4A7D-B9A0-D2DF5754EE23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</a:t>
          </a:r>
          <a:r>
            <a:rPr lang="en-US" sz="16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with the high-performance models for effective user interface making it easier </a:t>
          </a:r>
        </a:p>
      </dgm:t>
    </dgm:pt>
    <dgm:pt modelId="{CAA0ACB2-7893-4451-BDDA-9E7F574A2F7E}" type="parTrans" cxnId="{19E094E9-C112-46D9-A9EA-612A7741C35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32FCED-5D79-4365-9E28-6813C645FABF}" type="sibTrans" cxnId="{19E094E9-C112-46D9-A9EA-612A7741C35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7E0D71-A60A-4E76-A6F3-BC3FF645FFB0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Calculated T-test values to gather the insights from data </a:t>
          </a:r>
        </a:p>
      </dgm:t>
    </dgm:pt>
    <dgm:pt modelId="{49911244-8D2A-4ACE-8810-2015E27F55D6}" type="parTrans" cxnId="{C885C0FD-F9DC-42C5-AB3B-B5B61C63E243}">
      <dgm:prSet/>
      <dgm:spPr/>
      <dgm:t>
        <a:bodyPr/>
        <a:lstStyle/>
        <a:p>
          <a:endParaRPr lang="en-US"/>
        </a:p>
      </dgm:t>
    </dgm:pt>
    <dgm:pt modelId="{2C9696F4-E478-4571-9C84-D15831B1A33A}" type="sibTrans" cxnId="{C885C0FD-F9DC-42C5-AB3B-B5B61C63E243}">
      <dgm:prSet/>
      <dgm:spPr/>
      <dgm:t>
        <a:bodyPr/>
        <a:lstStyle/>
        <a:p>
          <a:endParaRPr lang="en-US"/>
        </a:p>
      </dgm:t>
    </dgm:pt>
    <dgm:pt modelId="{D6197F7E-9731-4972-8B56-4EB35857483B}" type="pres">
      <dgm:prSet presAssocID="{84CEE0DF-5776-4403-9455-9E4C301474CA}" presName="linear" presStyleCnt="0">
        <dgm:presLayoutVars>
          <dgm:animLvl val="lvl"/>
          <dgm:resizeHandles val="exact"/>
        </dgm:presLayoutVars>
      </dgm:prSet>
      <dgm:spPr/>
    </dgm:pt>
    <dgm:pt modelId="{93AD7211-B7E9-4E5A-B014-59413E0CD4C6}" type="pres">
      <dgm:prSet presAssocID="{AB3BB004-8CAC-41E1-B707-C50D0D67DF2B}" presName="parentText" presStyleLbl="node1" presStyleIdx="0" presStyleCnt="6" custScaleY="42475">
        <dgm:presLayoutVars>
          <dgm:chMax val="0"/>
          <dgm:bulletEnabled val="1"/>
        </dgm:presLayoutVars>
      </dgm:prSet>
      <dgm:spPr/>
    </dgm:pt>
    <dgm:pt modelId="{8852DD5B-6A86-4528-B52A-53F06FC0BE47}" type="pres">
      <dgm:prSet presAssocID="{68CE1B58-EB44-4709-BD5F-65838B3460BF}" presName="spacer" presStyleCnt="0"/>
      <dgm:spPr/>
    </dgm:pt>
    <dgm:pt modelId="{CD315A4E-0ACD-4967-B42A-5A67ECA5E618}" type="pres">
      <dgm:prSet presAssocID="{757C2B51-4665-4DF3-9140-51EE300EB15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20C121F-5CEE-4620-8F7E-BEAC6CBC79EC}" type="pres">
      <dgm:prSet presAssocID="{ACAE1502-AEF2-4EFB-817A-5F4A51E2AD1D}" presName="spacer" presStyleCnt="0"/>
      <dgm:spPr/>
    </dgm:pt>
    <dgm:pt modelId="{D33138DE-62D9-48FC-AE3A-22386FAB606C}" type="pres">
      <dgm:prSet presAssocID="{1C39E721-9386-428B-BAE1-6E6718E3975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2CB9624-147B-446F-B476-E0CDDFD71D99}" type="pres">
      <dgm:prSet presAssocID="{92F864AD-1971-4E57-BF08-695B6BB08D64}" presName="spacer" presStyleCnt="0"/>
      <dgm:spPr/>
    </dgm:pt>
    <dgm:pt modelId="{1F9E6E4B-5C8B-4EC3-926B-34538B8E8B1A}" type="pres">
      <dgm:prSet presAssocID="{235826E1-8992-4ADC-9222-2AFD44609AE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BD24F15-191A-47C1-B98E-27C3CDD1EBC3}" type="pres">
      <dgm:prSet presAssocID="{235826E1-8992-4ADC-9222-2AFD44609AE9}" presName="childText" presStyleLbl="revTx" presStyleIdx="0" presStyleCnt="1">
        <dgm:presLayoutVars>
          <dgm:bulletEnabled val="1"/>
        </dgm:presLayoutVars>
      </dgm:prSet>
      <dgm:spPr/>
    </dgm:pt>
    <dgm:pt modelId="{6D44FB67-8D88-4D58-BD8B-A89A964FC293}" type="pres">
      <dgm:prSet presAssocID="{257F41F1-2C40-4A7D-B9A0-D2DF5754EE2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E267EA2-A267-4DFB-AE0E-F2A063E31362}" type="pres">
      <dgm:prSet presAssocID="{C832FCED-5D79-4365-9E28-6813C645FABF}" presName="spacer" presStyleCnt="0"/>
      <dgm:spPr/>
    </dgm:pt>
    <dgm:pt modelId="{60C71105-87EE-4358-8301-E7760BCFB067}" type="pres">
      <dgm:prSet presAssocID="{6F7E0D71-A60A-4E76-A6F3-BC3FF645FF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9F1C004-DC5D-4789-9235-548E0A47B496}" srcId="{235826E1-8992-4ADC-9222-2AFD44609AE9}" destId="{CA2A36EB-5C2D-4F1C-BEC1-7939DAE7FC36}" srcOrd="2" destOrd="0" parTransId="{CB15FBA3-91D4-45A2-A848-A839F61B5F77}" sibTransId="{70F25ECB-2860-454F-AB53-AEF731E2F238}"/>
    <dgm:cxn modelId="{C1640306-3929-4ECC-8C15-B0BE54667A8B}" srcId="{84CEE0DF-5776-4403-9455-9E4C301474CA}" destId="{AB3BB004-8CAC-41E1-B707-C50D0D67DF2B}" srcOrd="0" destOrd="0" parTransId="{891E7B15-2D56-46C0-AC72-0E44327C38F1}" sibTransId="{68CE1B58-EB44-4709-BD5F-65838B3460BF}"/>
    <dgm:cxn modelId="{F2DB0C30-DCB8-4B6D-8FE4-8113365148C0}" srcId="{84CEE0DF-5776-4403-9455-9E4C301474CA}" destId="{1C39E721-9386-428B-BAE1-6E6718E39758}" srcOrd="2" destOrd="0" parTransId="{2D5EB4DF-5EB9-498C-8588-3DF0C3F2FCAB}" sibTransId="{92F864AD-1971-4E57-BF08-695B6BB08D64}"/>
    <dgm:cxn modelId="{A96A243F-FE92-4003-80B4-1DBBEC69B3C2}" type="presOf" srcId="{257F41F1-2C40-4A7D-B9A0-D2DF5754EE23}" destId="{6D44FB67-8D88-4D58-BD8B-A89A964FC293}" srcOrd="0" destOrd="0" presId="urn:microsoft.com/office/officeart/2005/8/layout/vList2"/>
    <dgm:cxn modelId="{8D776264-EAA9-4536-BD5A-DCD47801600C}" type="presOf" srcId="{84CEE0DF-5776-4403-9455-9E4C301474CA}" destId="{D6197F7E-9731-4972-8B56-4EB35857483B}" srcOrd="0" destOrd="0" presId="urn:microsoft.com/office/officeart/2005/8/layout/vList2"/>
    <dgm:cxn modelId="{295B0552-5BC7-4F90-A975-125D9AAA129E}" type="presOf" srcId="{AB3BB004-8CAC-41E1-B707-C50D0D67DF2B}" destId="{93AD7211-B7E9-4E5A-B014-59413E0CD4C6}" srcOrd="0" destOrd="0" presId="urn:microsoft.com/office/officeart/2005/8/layout/vList2"/>
    <dgm:cxn modelId="{524F5D80-329C-4454-AC98-FCB9A817F0FD}" type="presOf" srcId="{1FEDB93D-F274-4F8D-A7C4-1DC74082C1C4}" destId="{1BD24F15-191A-47C1-B98E-27C3CDD1EBC3}" srcOrd="0" destOrd="1" presId="urn:microsoft.com/office/officeart/2005/8/layout/vList2"/>
    <dgm:cxn modelId="{34DE5F8C-C33A-486B-867F-1576349EAB18}" type="presOf" srcId="{757C2B51-4665-4DF3-9140-51EE300EB15D}" destId="{CD315A4E-0ACD-4967-B42A-5A67ECA5E618}" srcOrd="0" destOrd="0" presId="urn:microsoft.com/office/officeart/2005/8/layout/vList2"/>
    <dgm:cxn modelId="{AA74998D-2D17-4CB9-BC98-EC72BCE0F48F}" srcId="{235826E1-8992-4ADC-9222-2AFD44609AE9}" destId="{A52389C9-8354-4479-956A-465E0D0329AF}" srcOrd="0" destOrd="0" parTransId="{34E10A59-742B-4CDC-9D61-D8802DEF9D3E}" sibTransId="{707535FB-F3EF-4D66-9F76-CF0D4BB75460}"/>
    <dgm:cxn modelId="{A3B3F490-F692-45CF-AA9B-857EC7435F3B}" srcId="{84CEE0DF-5776-4403-9455-9E4C301474CA}" destId="{757C2B51-4665-4DF3-9140-51EE300EB15D}" srcOrd="1" destOrd="0" parTransId="{8A1B3742-43A9-4A25-82A1-DF34ECE8D5FF}" sibTransId="{ACAE1502-AEF2-4EFB-817A-5F4A51E2AD1D}"/>
    <dgm:cxn modelId="{1BFCF7A6-1CBF-4FCB-8662-F27B19AED76E}" type="presOf" srcId="{235826E1-8992-4ADC-9222-2AFD44609AE9}" destId="{1F9E6E4B-5C8B-4EC3-926B-34538B8E8B1A}" srcOrd="0" destOrd="0" presId="urn:microsoft.com/office/officeart/2005/8/layout/vList2"/>
    <dgm:cxn modelId="{4FDF5DB3-80BD-48D2-A630-C7588A501C12}" srcId="{84CEE0DF-5776-4403-9455-9E4C301474CA}" destId="{235826E1-8992-4ADC-9222-2AFD44609AE9}" srcOrd="3" destOrd="0" parTransId="{32781350-AF59-4429-A7D5-7AD88796A471}" sibTransId="{D9F4959E-63BB-4A69-A5A9-BA82D72B088E}"/>
    <dgm:cxn modelId="{577BACB5-DF5B-487E-9576-95BD45F5A565}" type="presOf" srcId="{CA2A36EB-5C2D-4F1C-BEC1-7939DAE7FC36}" destId="{1BD24F15-191A-47C1-B98E-27C3CDD1EBC3}" srcOrd="0" destOrd="2" presId="urn:microsoft.com/office/officeart/2005/8/layout/vList2"/>
    <dgm:cxn modelId="{0D2D39BE-4933-4F6F-A9E7-A2FE9C189DCD}" srcId="{235826E1-8992-4ADC-9222-2AFD44609AE9}" destId="{1FEDB93D-F274-4F8D-A7C4-1DC74082C1C4}" srcOrd="1" destOrd="0" parTransId="{452C2977-3B7D-48EC-B9DA-3E0D81997C43}" sibTransId="{43232520-DB38-4494-BB61-56FD01C36693}"/>
    <dgm:cxn modelId="{CD7527C0-1FAF-4A11-8703-8B90EFE29662}" type="presOf" srcId="{1C39E721-9386-428B-BAE1-6E6718E39758}" destId="{D33138DE-62D9-48FC-AE3A-22386FAB606C}" srcOrd="0" destOrd="0" presId="urn:microsoft.com/office/officeart/2005/8/layout/vList2"/>
    <dgm:cxn modelId="{19E094E9-C112-46D9-A9EA-612A7741C351}" srcId="{84CEE0DF-5776-4403-9455-9E4C301474CA}" destId="{257F41F1-2C40-4A7D-B9A0-D2DF5754EE23}" srcOrd="4" destOrd="0" parTransId="{CAA0ACB2-7893-4451-BDDA-9E7F574A2F7E}" sibTransId="{C832FCED-5D79-4365-9E28-6813C645FABF}"/>
    <dgm:cxn modelId="{2A2D9EF4-13C9-4BBB-8903-FF02F7DFDA4A}" type="presOf" srcId="{A52389C9-8354-4479-956A-465E0D0329AF}" destId="{1BD24F15-191A-47C1-B98E-27C3CDD1EBC3}" srcOrd="0" destOrd="0" presId="urn:microsoft.com/office/officeart/2005/8/layout/vList2"/>
    <dgm:cxn modelId="{0EE7FFF6-6097-4931-80B1-CE8340FFA9F1}" type="presOf" srcId="{6F7E0D71-A60A-4E76-A6F3-BC3FF645FFB0}" destId="{60C71105-87EE-4358-8301-E7760BCFB067}" srcOrd="0" destOrd="0" presId="urn:microsoft.com/office/officeart/2005/8/layout/vList2"/>
    <dgm:cxn modelId="{C885C0FD-F9DC-42C5-AB3B-B5B61C63E243}" srcId="{84CEE0DF-5776-4403-9455-9E4C301474CA}" destId="{6F7E0D71-A60A-4E76-A6F3-BC3FF645FFB0}" srcOrd="5" destOrd="0" parTransId="{49911244-8D2A-4ACE-8810-2015E27F55D6}" sibTransId="{2C9696F4-E478-4571-9C84-D15831B1A33A}"/>
    <dgm:cxn modelId="{74C159B2-8F83-4394-9321-1A2545FB9134}" type="presParOf" srcId="{D6197F7E-9731-4972-8B56-4EB35857483B}" destId="{93AD7211-B7E9-4E5A-B014-59413E0CD4C6}" srcOrd="0" destOrd="0" presId="urn:microsoft.com/office/officeart/2005/8/layout/vList2"/>
    <dgm:cxn modelId="{FA49E9E3-1D33-4454-B4C1-569E7B717717}" type="presParOf" srcId="{D6197F7E-9731-4972-8B56-4EB35857483B}" destId="{8852DD5B-6A86-4528-B52A-53F06FC0BE47}" srcOrd="1" destOrd="0" presId="urn:microsoft.com/office/officeart/2005/8/layout/vList2"/>
    <dgm:cxn modelId="{30F42B67-3EF3-4D3D-A053-54A33AF3A575}" type="presParOf" srcId="{D6197F7E-9731-4972-8B56-4EB35857483B}" destId="{CD315A4E-0ACD-4967-B42A-5A67ECA5E618}" srcOrd="2" destOrd="0" presId="urn:microsoft.com/office/officeart/2005/8/layout/vList2"/>
    <dgm:cxn modelId="{6BD18E0C-1D70-494C-B326-F26C6572BCED}" type="presParOf" srcId="{D6197F7E-9731-4972-8B56-4EB35857483B}" destId="{220C121F-5CEE-4620-8F7E-BEAC6CBC79EC}" srcOrd="3" destOrd="0" presId="urn:microsoft.com/office/officeart/2005/8/layout/vList2"/>
    <dgm:cxn modelId="{2074A856-FB1C-4400-94E7-C54BA5CBE5EE}" type="presParOf" srcId="{D6197F7E-9731-4972-8B56-4EB35857483B}" destId="{D33138DE-62D9-48FC-AE3A-22386FAB606C}" srcOrd="4" destOrd="0" presId="urn:microsoft.com/office/officeart/2005/8/layout/vList2"/>
    <dgm:cxn modelId="{A6DBB9A3-580A-413C-9BE8-2EC267056184}" type="presParOf" srcId="{D6197F7E-9731-4972-8B56-4EB35857483B}" destId="{62CB9624-147B-446F-B476-E0CDDFD71D99}" srcOrd="5" destOrd="0" presId="urn:microsoft.com/office/officeart/2005/8/layout/vList2"/>
    <dgm:cxn modelId="{A5BE3143-826B-43F9-80DF-025B1A0530ED}" type="presParOf" srcId="{D6197F7E-9731-4972-8B56-4EB35857483B}" destId="{1F9E6E4B-5C8B-4EC3-926B-34538B8E8B1A}" srcOrd="6" destOrd="0" presId="urn:microsoft.com/office/officeart/2005/8/layout/vList2"/>
    <dgm:cxn modelId="{20315BFB-7131-41FA-AE9C-996F8BD8C07D}" type="presParOf" srcId="{D6197F7E-9731-4972-8B56-4EB35857483B}" destId="{1BD24F15-191A-47C1-B98E-27C3CDD1EBC3}" srcOrd="7" destOrd="0" presId="urn:microsoft.com/office/officeart/2005/8/layout/vList2"/>
    <dgm:cxn modelId="{E59373CB-A3D5-4031-974D-F3856A18293C}" type="presParOf" srcId="{D6197F7E-9731-4972-8B56-4EB35857483B}" destId="{6D44FB67-8D88-4D58-BD8B-A89A964FC293}" srcOrd="8" destOrd="0" presId="urn:microsoft.com/office/officeart/2005/8/layout/vList2"/>
    <dgm:cxn modelId="{5B290575-9B26-4249-802C-5E0D91347D80}" type="presParOf" srcId="{D6197F7E-9731-4972-8B56-4EB35857483B}" destId="{5E267EA2-A267-4DFB-AE0E-F2A063E31362}" srcOrd="9" destOrd="0" presId="urn:microsoft.com/office/officeart/2005/8/layout/vList2"/>
    <dgm:cxn modelId="{80A0620A-A733-45DA-A844-2FF8F81A07AA}" type="presParOf" srcId="{D6197F7E-9731-4972-8B56-4EB35857483B}" destId="{60C71105-87EE-4358-8301-E7760BCFB06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051BB-B631-4C69-A0FC-B33E72D717C1}">
      <dsp:nvSpPr>
        <dsp:cNvPr id="0" name=""/>
        <dsp:cNvSpPr/>
      </dsp:nvSpPr>
      <dsp:spPr>
        <a:xfrm>
          <a:off x="0" y="689634"/>
          <a:ext cx="1396038" cy="8376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Collection</a:t>
          </a:r>
        </a:p>
      </dsp:txBody>
      <dsp:txXfrm>
        <a:off x="24533" y="714167"/>
        <a:ext cx="1346972" cy="788556"/>
      </dsp:txXfrm>
    </dsp:sp>
    <dsp:sp modelId="{86DE27A2-0F9E-4019-B5E8-8131810B93CD}">
      <dsp:nvSpPr>
        <dsp:cNvPr id="0" name=""/>
        <dsp:cNvSpPr/>
      </dsp:nvSpPr>
      <dsp:spPr>
        <a:xfrm>
          <a:off x="1535641" y="935336"/>
          <a:ext cx="295960" cy="34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35641" y="1004579"/>
        <a:ext cx="207172" cy="207731"/>
      </dsp:txXfrm>
    </dsp:sp>
    <dsp:sp modelId="{4EEBEED4-D1FE-416F-A00B-03ADFEE65F72}">
      <dsp:nvSpPr>
        <dsp:cNvPr id="0" name=""/>
        <dsp:cNvSpPr/>
      </dsp:nvSpPr>
      <dsp:spPr>
        <a:xfrm>
          <a:off x="1954453" y="689634"/>
          <a:ext cx="1396038" cy="8376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Cleaning</a:t>
          </a:r>
        </a:p>
      </dsp:txBody>
      <dsp:txXfrm>
        <a:off x="1978986" y="714167"/>
        <a:ext cx="1346972" cy="788556"/>
      </dsp:txXfrm>
    </dsp:sp>
    <dsp:sp modelId="{5E64DB7F-4440-43AA-975E-1A80EB897C35}">
      <dsp:nvSpPr>
        <dsp:cNvPr id="0" name=""/>
        <dsp:cNvSpPr/>
      </dsp:nvSpPr>
      <dsp:spPr>
        <a:xfrm>
          <a:off x="3490094" y="935336"/>
          <a:ext cx="295960" cy="34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90094" y="1004579"/>
        <a:ext cx="207172" cy="207731"/>
      </dsp:txXfrm>
    </dsp:sp>
    <dsp:sp modelId="{8ACB5116-E6F7-415B-B766-6687B62F5BF9}">
      <dsp:nvSpPr>
        <dsp:cNvPr id="0" name=""/>
        <dsp:cNvSpPr/>
      </dsp:nvSpPr>
      <dsp:spPr>
        <a:xfrm>
          <a:off x="3908906" y="689634"/>
          <a:ext cx="1396038" cy="8376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Preprocessing</a:t>
          </a:r>
        </a:p>
      </dsp:txBody>
      <dsp:txXfrm>
        <a:off x="3933439" y="714167"/>
        <a:ext cx="1346972" cy="788556"/>
      </dsp:txXfrm>
    </dsp:sp>
    <dsp:sp modelId="{A500AFBC-0250-4EDF-A18A-6925C7C0670C}">
      <dsp:nvSpPr>
        <dsp:cNvPr id="0" name=""/>
        <dsp:cNvSpPr/>
      </dsp:nvSpPr>
      <dsp:spPr>
        <a:xfrm>
          <a:off x="5444548" y="935336"/>
          <a:ext cx="295960" cy="34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444548" y="1004579"/>
        <a:ext cx="207172" cy="207731"/>
      </dsp:txXfrm>
    </dsp:sp>
    <dsp:sp modelId="{4CE17A05-DDAC-4D02-BC63-30A700577C7A}">
      <dsp:nvSpPr>
        <dsp:cNvPr id="0" name=""/>
        <dsp:cNvSpPr/>
      </dsp:nvSpPr>
      <dsp:spPr>
        <a:xfrm>
          <a:off x="5863359" y="689634"/>
          <a:ext cx="1396038" cy="83762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EDA</a:t>
          </a:r>
        </a:p>
      </dsp:txBody>
      <dsp:txXfrm>
        <a:off x="5887892" y="714167"/>
        <a:ext cx="1346972" cy="788556"/>
      </dsp:txXfrm>
    </dsp:sp>
    <dsp:sp modelId="{359397D5-B131-42F8-9359-ADD457C8096B}">
      <dsp:nvSpPr>
        <dsp:cNvPr id="0" name=""/>
        <dsp:cNvSpPr/>
      </dsp:nvSpPr>
      <dsp:spPr>
        <a:xfrm>
          <a:off x="7399001" y="935336"/>
          <a:ext cx="295960" cy="34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99001" y="1004579"/>
        <a:ext cx="207172" cy="207731"/>
      </dsp:txXfrm>
    </dsp:sp>
    <dsp:sp modelId="{D798BBFA-E53D-4C2C-9B55-AA34357B4E33}">
      <dsp:nvSpPr>
        <dsp:cNvPr id="0" name=""/>
        <dsp:cNvSpPr/>
      </dsp:nvSpPr>
      <dsp:spPr>
        <a:xfrm>
          <a:off x="7817812" y="689634"/>
          <a:ext cx="1396038" cy="83762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Development</a:t>
          </a:r>
        </a:p>
      </dsp:txBody>
      <dsp:txXfrm>
        <a:off x="7842345" y="714167"/>
        <a:ext cx="1346972" cy="788556"/>
      </dsp:txXfrm>
    </dsp:sp>
    <dsp:sp modelId="{B44AB9F2-B822-4A3C-96C7-487DF0A32A60}">
      <dsp:nvSpPr>
        <dsp:cNvPr id="0" name=""/>
        <dsp:cNvSpPr/>
      </dsp:nvSpPr>
      <dsp:spPr>
        <a:xfrm>
          <a:off x="9353454" y="935336"/>
          <a:ext cx="295960" cy="346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353454" y="1004579"/>
        <a:ext cx="207172" cy="207731"/>
      </dsp:txXfrm>
    </dsp:sp>
    <dsp:sp modelId="{58550AD8-1334-4D2E-9EB3-FD86BEE4E7CF}">
      <dsp:nvSpPr>
        <dsp:cNvPr id="0" name=""/>
        <dsp:cNvSpPr/>
      </dsp:nvSpPr>
      <dsp:spPr>
        <a:xfrm>
          <a:off x="9772265" y="689634"/>
          <a:ext cx="1396038" cy="8376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 Interaction</a:t>
          </a:r>
        </a:p>
      </dsp:txBody>
      <dsp:txXfrm>
        <a:off x="9796798" y="714167"/>
        <a:ext cx="1346972" cy="788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D7211-B7E9-4E5A-B014-59413E0CD4C6}">
      <dsp:nvSpPr>
        <dsp:cNvPr id="0" name=""/>
        <dsp:cNvSpPr/>
      </dsp:nvSpPr>
      <dsp:spPr>
        <a:xfrm>
          <a:off x="0" y="4729"/>
          <a:ext cx="5473546" cy="3302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sp:txBody>
      <dsp:txXfrm>
        <a:off x="16120" y="20849"/>
        <a:ext cx="5441306" cy="297976"/>
      </dsp:txXfrm>
    </dsp:sp>
    <dsp:sp modelId="{CD315A4E-0ACD-4967-B42A-5A67ECA5E618}">
      <dsp:nvSpPr>
        <dsp:cNvPr id="0" name=""/>
        <dsp:cNvSpPr/>
      </dsp:nvSpPr>
      <dsp:spPr>
        <a:xfrm>
          <a:off x="0" y="348082"/>
          <a:ext cx="5473546" cy="777437"/>
        </a:xfrm>
        <a:prstGeom prst="roundRect">
          <a:avLst/>
        </a:prstGeom>
        <a:solidFill>
          <a:schemeClr val="accent2">
            <a:hueOff val="612166"/>
            <a:satOff val="-3498"/>
            <a:lumOff val="-2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Key features such as distance_haversine, distance_dummy_manhattan, and peak_hour were created to enhance the model's ability to capture complex relationships.</a:t>
          </a:r>
        </a:p>
      </dsp:txBody>
      <dsp:txXfrm>
        <a:off x="37951" y="386033"/>
        <a:ext cx="5397644" cy="701535"/>
      </dsp:txXfrm>
    </dsp:sp>
    <dsp:sp modelId="{D33138DE-62D9-48FC-AE3A-22386FAB606C}">
      <dsp:nvSpPr>
        <dsp:cNvPr id="0" name=""/>
        <dsp:cNvSpPr/>
      </dsp:nvSpPr>
      <dsp:spPr>
        <a:xfrm>
          <a:off x="0" y="1138655"/>
          <a:ext cx="5473546" cy="777437"/>
        </a:xfrm>
        <a:prstGeom prst="roundRect">
          <a:avLst/>
        </a:prstGeom>
        <a:solidFill>
          <a:schemeClr val="accent2">
            <a:hueOff val="1224331"/>
            <a:satOff val="-6996"/>
            <a:lumOff val="-4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Grouped metrics like average speeds (avg_speed_h and avg_speed_m) provided deeper insights into travel patterns.</a:t>
          </a:r>
        </a:p>
      </dsp:txBody>
      <dsp:txXfrm>
        <a:off x="37951" y="1176606"/>
        <a:ext cx="5397644" cy="701535"/>
      </dsp:txXfrm>
    </dsp:sp>
    <dsp:sp modelId="{1F9E6E4B-5C8B-4EC3-926B-34538B8E8B1A}">
      <dsp:nvSpPr>
        <dsp:cNvPr id="0" name=""/>
        <dsp:cNvSpPr/>
      </dsp:nvSpPr>
      <dsp:spPr>
        <a:xfrm>
          <a:off x="0" y="1929228"/>
          <a:ext cx="5473546" cy="777437"/>
        </a:xfrm>
        <a:prstGeom prst="roundRect">
          <a:avLst/>
        </a:prstGeom>
        <a:solidFill>
          <a:schemeClr val="accent2">
            <a:hueOff val="1836497"/>
            <a:satOff val="-10493"/>
            <a:lumOff val="-7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Successfully deployed models including advanced ones like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Catboost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etc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</a:t>
          </a:r>
        </a:p>
      </dsp:txBody>
      <dsp:txXfrm>
        <a:off x="37951" y="1967179"/>
        <a:ext cx="5397644" cy="701535"/>
      </dsp:txXfrm>
    </dsp:sp>
    <dsp:sp modelId="{1BD24F15-191A-47C1-B98E-27C3CDD1EBC3}">
      <dsp:nvSpPr>
        <dsp:cNvPr id="0" name=""/>
        <dsp:cNvSpPr/>
      </dsp:nvSpPr>
      <dsp:spPr>
        <a:xfrm>
          <a:off x="0" y="2706665"/>
          <a:ext cx="5473546" cy="698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785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Taxi Fare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preduction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Duration Prediction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Peak Vs Off-Peak hour classification</a:t>
          </a:r>
        </a:p>
      </dsp:txBody>
      <dsp:txXfrm>
        <a:off x="0" y="2706665"/>
        <a:ext cx="5473546" cy="698649"/>
      </dsp:txXfrm>
    </dsp:sp>
    <dsp:sp modelId="{6D44FB67-8D88-4D58-BD8B-A89A964FC293}">
      <dsp:nvSpPr>
        <dsp:cNvPr id="0" name=""/>
        <dsp:cNvSpPr/>
      </dsp:nvSpPr>
      <dsp:spPr>
        <a:xfrm>
          <a:off x="0" y="3405315"/>
          <a:ext cx="5473546" cy="777437"/>
        </a:xfrm>
        <a:prstGeom prst="roundRect">
          <a:avLst/>
        </a:prstGeom>
        <a:solidFill>
          <a:schemeClr val="accent2">
            <a:hueOff val="2448662"/>
            <a:satOff val="-13991"/>
            <a:lumOff val="-9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</a:t>
          </a:r>
          <a:r>
            <a:rPr lang="en-US" sz="1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with the high-performance models for effective user interface making it easier </a:t>
          </a:r>
        </a:p>
      </dsp:txBody>
      <dsp:txXfrm>
        <a:off x="37951" y="3443266"/>
        <a:ext cx="5397644" cy="701535"/>
      </dsp:txXfrm>
    </dsp:sp>
    <dsp:sp modelId="{60C71105-87EE-4358-8301-E7760BCFB067}">
      <dsp:nvSpPr>
        <dsp:cNvPr id="0" name=""/>
        <dsp:cNvSpPr/>
      </dsp:nvSpPr>
      <dsp:spPr>
        <a:xfrm>
          <a:off x="0" y="4195888"/>
          <a:ext cx="5473546" cy="777437"/>
        </a:xfrm>
        <a:prstGeom prst="roundRect">
          <a:avLst/>
        </a:prstGeom>
        <a:solidFill>
          <a:schemeClr val="accent2">
            <a:hueOff val="3060828"/>
            <a:satOff val="-17489"/>
            <a:lumOff val="-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Calculated T-test values to gather the insights from data </a:t>
          </a:r>
        </a:p>
      </dsp:txBody>
      <dsp:txXfrm>
        <a:off x="37951" y="4233839"/>
        <a:ext cx="5397644" cy="701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E18E-F008-3742-B3CB-2CE48967D4D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EFE23-87D9-F94E-BB07-11258BEE2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6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5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2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5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2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2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1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ygeodata.cloud/converter/shp-to-latlo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eju1p/Group_D_Capston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tlc/about/tlc-trip-record-data.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981-19-2894-9_2" TargetMode="External"/><Relationship Id="rId4" Type="http://schemas.openxmlformats.org/officeDocument/2006/relationships/hyperlink" Target="https://doi.org/10.1007/s13198-021-01130-x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yc.gov/site/tlc/about/tlc-trip-record-data.p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DAD43-DA0A-CDF8-95E4-6AE77D136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05" y="626748"/>
            <a:ext cx="6583870" cy="6614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606: Capstone Project</a:t>
            </a:r>
            <a:endParaRPr lang="en-US" sz="33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5006D-BB9A-AB84-EB4A-512A837B9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5422" y="4600575"/>
            <a:ext cx="2330578" cy="204806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lnSpc>
                <a:spcPct val="80000"/>
              </a:lnSpc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D</a:t>
            </a:r>
          </a:p>
          <a:p>
            <a:pPr>
              <a:lnSpc>
                <a:spcPct val="80000"/>
              </a:lnSpc>
            </a:pPr>
            <a:r>
              <a:rPr lang="en-US" sz="1800" b="1" i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lang="en-US" sz="1800" i="1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Tejaswini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Penneni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-Shiva Shankar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Kanike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-Soniya Koduru</a:t>
            </a:r>
          </a:p>
        </p:txBody>
      </p:sp>
      <p:pic>
        <p:nvPicPr>
          <p:cNvPr id="15" name="Picture 3" descr="A taxi cab sign">
            <a:extLst>
              <a:ext uri="{FF2B5EF4-FFF2-40B4-BE49-F238E27FC236}">
                <a16:creationId xmlns:a16="http://schemas.microsoft.com/office/drawing/2014/main" id="{10DAF4B3-0842-A91E-D6B5-7EA74BA9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7" r="27009" b="-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9AD0E3-595C-F1D9-5D39-06C3822DAC8F}"/>
              </a:ext>
            </a:extLst>
          </p:cNvPr>
          <p:cNvSpPr txBox="1">
            <a:spLocks/>
          </p:cNvSpPr>
          <p:nvPr/>
        </p:nvSpPr>
        <p:spPr>
          <a:xfrm>
            <a:off x="280606" y="2576328"/>
            <a:ext cx="5966841" cy="10730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: Data-Driven Fare and Duration prediction with Peak hour classification for NYC Taxi Trips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68D1B8-372A-6AA8-B8B0-CC1FC442992F}"/>
              </a:ext>
            </a:extLst>
          </p:cNvPr>
          <p:cNvSpPr txBox="1">
            <a:spLocks/>
          </p:cNvSpPr>
          <p:nvPr/>
        </p:nvSpPr>
        <p:spPr>
          <a:xfrm>
            <a:off x="460247" y="4600575"/>
            <a:ext cx="2803780" cy="895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b="1" i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Unal 'Zak'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Sakoglu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21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276984" y="196358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C3CC8-EFAE-8308-DBC0-9A0D9D4D58EC}"/>
              </a:ext>
            </a:extLst>
          </p:cNvPr>
          <p:cNvSpPr txBox="1"/>
          <p:nvPr/>
        </p:nvSpPr>
        <p:spPr>
          <a:xfrm>
            <a:off x="8558695" y="231790"/>
            <a:ext cx="346185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Latitude and Longitude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348D9A-A1F9-AA14-AAFB-A0ACB83E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601122"/>
            <a:ext cx="9577388" cy="53596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245D76-8E38-2499-CA9E-F2BAD24C7F1D}"/>
              </a:ext>
            </a:extLst>
          </p:cNvPr>
          <p:cNvSpPr txBox="1"/>
          <p:nvPr/>
        </p:nvSpPr>
        <p:spPr>
          <a:xfrm>
            <a:off x="138492" y="6042403"/>
            <a:ext cx="11915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https://mygeodata.cloud/converter/shp-to-latlong</a:t>
            </a:r>
            <a:r>
              <a:rPr lang="en-US" dirty="0"/>
              <a:t>. Referred this website for calculating latitude and longitude for the given locations</a:t>
            </a:r>
          </a:p>
        </p:txBody>
      </p:sp>
    </p:spTree>
    <p:extLst>
      <p:ext uri="{BB962C8B-B14F-4D97-AF65-F5344CB8AC3E}">
        <p14:creationId xmlns:p14="http://schemas.microsoft.com/office/powerpoint/2010/main" val="40557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D9A0-D39F-D1AA-0889-58C779F94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AC8CA6-7E1C-42A8-D1E0-8DB95D7C5A2B}"/>
              </a:ext>
            </a:extLst>
          </p:cNvPr>
          <p:cNvSpPr txBox="1"/>
          <p:nvPr/>
        </p:nvSpPr>
        <p:spPr>
          <a:xfrm>
            <a:off x="276984" y="196358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FB174-CA50-397B-A5EE-E1A7AC52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03" y="861739"/>
            <a:ext cx="4515033" cy="331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874AD-58AF-47AD-B95F-B86BCFAA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11" y="842689"/>
            <a:ext cx="5648343" cy="569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E314CF-A8C0-F687-B8CC-D26BCB68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3" y="4239999"/>
            <a:ext cx="5324597" cy="2348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5D2E50-619A-0CD9-1A5F-BD2BB9CCE2D5}"/>
              </a:ext>
            </a:extLst>
          </p:cNvPr>
          <p:cNvSpPr txBox="1"/>
          <p:nvPr/>
        </p:nvSpPr>
        <p:spPr>
          <a:xfrm>
            <a:off x="8558695" y="231790"/>
            <a:ext cx="346185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Latitude and Longitude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7B0767-5B00-A35D-8E84-DDDA1518DEC6}"/>
              </a:ext>
            </a:extLst>
          </p:cNvPr>
          <p:cNvSpPr/>
          <p:nvPr/>
        </p:nvSpPr>
        <p:spPr>
          <a:xfrm>
            <a:off x="5353050" y="2743200"/>
            <a:ext cx="853061" cy="7524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8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CE6A4-37BA-240B-7FF9-FB944081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5" y="897413"/>
            <a:ext cx="10442698" cy="253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E7260-8140-1510-1E1A-6AB9FE879DAA}"/>
              </a:ext>
            </a:extLst>
          </p:cNvPr>
          <p:cNvSpPr txBox="1"/>
          <p:nvPr/>
        </p:nvSpPr>
        <p:spPr>
          <a:xfrm>
            <a:off x="276984" y="196358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5616-C5E7-49F3-A938-FE2B629E48FD}"/>
              </a:ext>
            </a:extLst>
          </p:cNvPr>
          <p:cNvSpPr txBox="1"/>
          <p:nvPr/>
        </p:nvSpPr>
        <p:spPr>
          <a:xfrm>
            <a:off x="4239383" y="422614"/>
            <a:ext cx="479984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Peak vs off-peak Categories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0C66F-28E4-7641-34E0-4D63295542E2}"/>
              </a:ext>
            </a:extLst>
          </p:cNvPr>
          <p:cNvSpPr txBox="1"/>
          <p:nvPr/>
        </p:nvSpPr>
        <p:spPr>
          <a:xfrm>
            <a:off x="288399" y="3561656"/>
            <a:ext cx="479984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Haversine &amp; Manhattan Distance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0E08C-A9C6-CF4A-BC7D-006EBAAB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3" y="3930988"/>
            <a:ext cx="4646419" cy="2714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40497-2D99-1702-EBE0-0262E3F51834}"/>
              </a:ext>
            </a:extLst>
          </p:cNvPr>
          <p:cNvSpPr txBox="1"/>
          <p:nvPr/>
        </p:nvSpPr>
        <p:spPr>
          <a:xfrm>
            <a:off x="6736824" y="3549294"/>
            <a:ext cx="479984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Average Speed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A88E4-0E35-F791-F6F2-14D19075F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61" y="3918626"/>
            <a:ext cx="6849139" cy="590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D4DFC-4302-8D0F-EFB9-4D8DD96A16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087" y="4538291"/>
            <a:ext cx="2143125" cy="2143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C52A06-6125-E4FC-8ECC-9019CBE458D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218" b="17538"/>
          <a:stretch/>
        </p:blipFill>
        <p:spPr>
          <a:xfrm>
            <a:off x="8984212" y="4731085"/>
            <a:ext cx="1744750" cy="16260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5D7F68-328E-774E-FBCC-9E6C75EE57F2}"/>
              </a:ext>
            </a:extLst>
          </p:cNvPr>
          <p:cNvSpPr txBox="1"/>
          <p:nvPr/>
        </p:nvSpPr>
        <p:spPr>
          <a:xfrm>
            <a:off x="5621887" y="6360079"/>
            <a:ext cx="197855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Haversine Distance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AC3430-5BD9-2FF1-29DE-215C8D1C6156}"/>
              </a:ext>
            </a:extLst>
          </p:cNvPr>
          <p:cNvSpPr txBox="1"/>
          <p:nvPr/>
        </p:nvSpPr>
        <p:spPr>
          <a:xfrm>
            <a:off x="10220743" y="6357129"/>
            <a:ext cx="2099964" cy="36980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Distance </a:t>
            </a:r>
          </a:p>
        </p:txBody>
      </p:sp>
    </p:spTree>
    <p:extLst>
      <p:ext uri="{BB962C8B-B14F-4D97-AF65-F5344CB8AC3E}">
        <p14:creationId xmlns:p14="http://schemas.microsoft.com/office/powerpoint/2010/main" val="417623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505584" y="33497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24826-7F7B-FFA2-64A9-30E1D9ED3677}"/>
              </a:ext>
            </a:extLst>
          </p:cNvPr>
          <p:cNvSpPr txBox="1"/>
          <p:nvPr/>
        </p:nvSpPr>
        <p:spPr>
          <a:xfrm>
            <a:off x="2171700" y="6153698"/>
            <a:ext cx="878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speed variation with location, respect to hour of day, day of week and month of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9F59-16FE-884B-CA19-DE8F8390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5" y="1069587"/>
            <a:ext cx="6137410" cy="466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F8DE-BDC3-A369-B0DF-E9270168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75" y="1069587"/>
            <a:ext cx="5545510" cy="45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FE479B-A117-4AB2-83D6-65FFB84A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9EB222-8605-4C92-BE6A-B57B12EA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759370" y="4009518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F5220-A0CB-CCA1-78D4-7A6A8136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97" y="130634"/>
            <a:ext cx="9337328" cy="55567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Taxi Fare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C794B-9EF0-B364-FD4A-53634682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93" y="1108738"/>
            <a:ext cx="7239823" cy="1981425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FF053A8A-4723-7435-371E-A5A8ADB08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396178"/>
              </p:ext>
            </p:extLst>
          </p:nvPr>
        </p:nvGraphicFramePr>
        <p:xfrm>
          <a:off x="312799" y="3314547"/>
          <a:ext cx="5164077" cy="34128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53592">
                  <a:extLst>
                    <a:ext uri="{9D8B030D-6E8A-4147-A177-3AD203B41FA5}">
                      <a16:colId xmlns:a16="http://schemas.microsoft.com/office/drawing/2014/main" val="507175977"/>
                    </a:ext>
                  </a:extLst>
                </a:gridCol>
                <a:gridCol w="1845439">
                  <a:extLst>
                    <a:ext uri="{9D8B030D-6E8A-4147-A177-3AD203B41FA5}">
                      <a16:colId xmlns:a16="http://schemas.microsoft.com/office/drawing/2014/main" val="1753876610"/>
                    </a:ext>
                  </a:extLst>
                </a:gridCol>
                <a:gridCol w="1165046">
                  <a:extLst>
                    <a:ext uri="{9D8B030D-6E8A-4147-A177-3AD203B41FA5}">
                      <a16:colId xmlns:a16="http://schemas.microsoft.com/office/drawing/2014/main" val="2008483102"/>
                    </a:ext>
                  </a:extLst>
                </a:gridCol>
              </a:tblGrid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 (MAE) -$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 Score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2267732465"/>
                  </a:ext>
                </a:extLst>
              </a:tr>
              <a:tr h="4124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Linear Regression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3.67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424935532"/>
                  </a:ext>
                </a:extLst>
              </a:tr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Decision Tree Regressor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2.84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0.81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1126779699"/>
                  </a:ext>
                </a:extLst>
              </a:tr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Gradient Boosting Regressor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2.19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0.90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4248600352"/>
                  </a:ext>
                </a:extLst>
              </a:tr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Random Forest Regressor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2.27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0.88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1066246898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EEAC7F-545A-9843-4C43-3782A9EFE53F}"/>
              </a:ext>
            </a:extLst>
          </p:cNvPr>
          <p:cNvSpPr/>
          <p:nvPr/>
        </p:nvSpPr>
        <p:spPr>
          <a:xfrm>
            <a:off x="3578982" y="1990355"/>
            <a:ext cx="828675" cy="491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54F1D-736A-7279-FDBA-74C6BC6423A2}"/>
              </a:ext>
            </a:extLst>
          </p:cNvPr>
          <p:cNvSpPr txBox="1"/>
          <p:nvPr/>
        </p:nvSpPr>
        <p:spPr>
          <a:xfrm>
            <a:off x="3093831" y="1668615"/>
            <a:ext cx="15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BEB09-B8BF-3770-6B6A-A05EBC668231}"/>
              </a:ext>
            </a:extLst>
          </p:cNvPr>
          <p:cNvSpPr txBox="1"/>
          <p:nvPr/>
        </p:nvSpPr>
        <p:spPr>
          <a:xfrm>
            <a:off x="1875971" y="2905497"/>
            <a:ext cx="2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E9543CE9-0344-443F-6CC7-8661AC51C764}"/>
              </a:ext>
            </a:extLst>
          </p:cNvPr>
          <p:cNvSpPr/>
          <p:nvPr/>
        </p:nvSpPr>
        <p:spPr>
          <a:xfrm>
            <a:off x="5600415" y="4540708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7DBF09-72BC-E3D5-2C65-71367FA0F007}"/>
              </a:ext>
            </a:extLst>
          </p:cNvPr>
          <p:cNvSpPr txBox="1"/>
          <p:nvPr/>
        </p:nvSpPr>
        <p:spPr>
          <a:xfrm>
            <a:off x="6276405" y="3429000"/>
            <a:ext cx="5602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 performs the best with an MAE of 2.27 and R2=0.91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achieves comparable R2_Score but slightly higher MAE.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Regression, while simple, does not capture non-linear patterns effectively.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5B1933-1202-BA89-579B-156F65656160}"/>
              </a:ext>
            </a:extLst>
          </p:cNvPr>
          <p:cNvSpPr/>
          <p:nvPr/>
        </p:nvSpPr>
        <p:spPr>
          <a:xfrm>
            <a:off x="152400" y="5210175"/>
            <a:ext cx="5438775" cy="847725"/>
          </a:xfrm>
          <a:prstGeom prst="rect">
            <a:avLst/>
          </a:prstGeom>
          <a:solidFill>
            <a:srgbClr val="C3DFD7">
              <a:alpha val="3294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2B0A5-766A-A88E-D135-BBDAE0F783B1}"/>
              </a:ext>
            </a:extLst>
          </p:cNvPr>
          <p:cNvSpPr txBox="1"/>
          <p:nvPr/>
        </p:nvSpPr>
        <p:spPr>
          <a:xfrm>
            <a:off x="5862637" y="5579985"/>
            <a:ext cx="616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have chosen GB as our model and saved the same for further use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2C0D59-F1F6-9526-90A4-6B519243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99" y="5903228"/>
            <a:ext cx="2595252" cy="8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3D261-FCFF-A38E-6033-C71DCD6D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118A204-35C3-5434-71BB-C8477910D3B4}"/>
              </a:ext>
            </a:extLst>
          </p:cNvPr>
          <p:cNvSpPr txBox="1"/>
          <p:nvPr/>
        </p:nvSpPr>
        <p:spPr>
          <a:xfrm>
            <a:off x="95781" y="11365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Taxi Fare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936B3-BA95-C0B0-E3FB-D574E6DE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4" y="4241986"/>
            <a:ext cx="6097744" cy="241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3B9D0-2C99-D996-9311-02D107B8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44" y="5089848"/>
            <a:ext cx="5157606" cy="854955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2198FBD8-7018-FF0E-CA56-838BA328D883}"/>
              </a:ext>
            </a:extLst>
          </p:cNvPr>
          <p:cNvSpPr/>
          <p:nvPr/>
        </p:nvSpPr>
        <p:spPr>
          <a:xfrm>
            <a:off x="6096000" y="2400380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D60AA2AF-9F0D-48E9-8107-4831A2A06509}"/>
              </a:ext>
            </a:extLst>
          </p:cNvPr>
          <p:cNvSpPr/>
          <p:nvPr/>
        </p:nvSpPr>
        <p:spPr>
          <a:xfrm>
            <a:off x="6205720" y="5420928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B093E-A8B3-C69B-09E5-84F84FAE513B}"/>
              </a:ext>
            </a:extLst>
          </p:cNvPr>
          <p:cNvSpPr txBox="1"/>
          <p:nvPr/>
        </p:nvSpPr>
        <p:spPr>
          <a:xfrm>
            <a:off x="3568521" y="434778"/>
            <a:ext cx="630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Predictions – Calculating good to bad performers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38758-96BE-2EA4-B014-E070A91D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12" y="823921"/>
            <a:ext cx="4510638" cy="320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32BF7F-A968-3275-38D1-CB5A8100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44" y="1020996"/>
            <a:ext cx="5074565" cy="37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83E833-ED53-012B-13E6-68F4FB3D9ED7}"/>
              </a:ext>
            </a:extLst>
          </p:cNvPr>
          <p:cNvSpPr txBox="1"/>
          <p:nvPr/>
        </p:nvSpPr>
        <p:spPr>
          <a:xfrm>
            <a:off x="95781" y="11365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Taxi Fare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A32E9-B2FB-3295-E54F-EE2A0C206A18}"/>
              </a:ext>
            </a:extLst>
          </p:cNvPr>
          <p:cNvSpPr txBox="1"/>
          <p:nvPr/>
        </p:nvSpPr>
        <p:spPr>
          <a:xfrm>
            <a:off x="3280646" y="923319"/>
            <a:ext cx="601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Predictions – Calculating T-test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6DD72-BF71-843E-9D9B-2A4577A5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29" y="1428821"/>
            <a:ext cx="4800069" cy="5220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A3BB4-09A2-6D1D-608D-B0E3E3F8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31" y="1428821"/>
            <a:ext cx="5181451" cy="5220235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471E4FA1-E3F7-BBFF-8B8D-34D65E1F3A52}"/>
              </a:ext>
            </a:extLst>
          </p:cNvPr>
          <p:cNvSpPr/>
          <p:nvPr/>
        </p:nvSpPr>
        <p:spPr>
          <a:xfrm>
            <a:off x="5570707" y="3891300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DD1D5-4B14-AA97-F323-767313CF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AFD9-1AFF-A337-8EF8-FD2A8309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440"/>
            <a:ext cx="9337328" cy="55567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Duration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27345-CBEA-BFAE-5D17-3FD730AAF9D5}"/>
              </a:ext>
            </a:extLst>
          </p:cNvPr>
          <p:cNvSpPr txBox="1"/>
          <p:nvPr/>
        </p:nvSpPr>
        <p:spPr>
          <a:xfrm>
            <a:off x="2000250" y="548677"/>
            <a:ext cx="15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698EB-0CB1-57E8-51A7-69EDBB9F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6" y="1134284"/>
            <a:ext cx="4997389" cy="21084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D72868-4D9E-541E-3A46-D8BE7C72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57"/>
          <a:stretch/>
        </p:blipFill>
        <p:spPr>
          <a:xfrm>
            <a:off x="6000749" y="1895161"/>
            <a:ext cx="6065719" cy="4473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5FE997-8215-F118-9099-BB12566FD52A}"/>
              </a:ext>
            </a:extLst>
          </p:cNvPr>
          <p:cNvSpPr txBox="1"/>
          <p:nvPr/>
        </p:nvSpPr>
        <p:spPr>
          <a:xfrm>
            <a:off x="8199090" y="1386617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BD3F8F-9696-72A2-CA74-F86A7B5E0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1" y="3643712"/>
            <a:ext cx="5477541" cy="3138152"/>
          </a:xfrm>
          <a:prstGeom prst="rect">
            <a:avLst/>
          </a:prstGeom>
        </p:spPr>
      </p:pic>
      <p:sp>
        <p:nvSpPr>
          <p:cNvPr id="28" name="Arrow: Notched Right 27">
            <a:extLst>
              <a:ext uri="{FF2B5EF4-FFF2-40B4-BE49-F238E27FC236}">
                <a16:creationId xmlns:a16="http://schemas.microsoft.com/office/drawing/2014/main" id="{9FD32195-03E9-254F-0348-3DA5C244EB21}"/>
              </a:ext>
            </a:extLst>
          </p:cNvPr>
          <p:cNvSpPr/>
          <p:nvPr/>
        </p:nvSpPr>
        <p:spPr>
          <a:xfrm>
            <a:off x="5857875" y="4657725"/>
            <a:ext cx="695325" cy="55567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724D27-75D3-AB2D-E13C-C609AE6E87C2}"/>
              </a:ext>
            </a:extLst>
          </p:cNvPr>
          <p:cNvSpPr txBox="1"/>
          <p:nvPr/>
        </p:nvSpPr>
        <p:spPr>
          <a:xfrm>
            <a:off x="1407765" y="3274380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</a:t>
            </a:r>
          </a:p>
        </p:txBody>
      </p:sp>
    </p:spTree>
    <p:extLst>
      <p:ext uri="{BB962C8B-B14F-4D97-AF65-F5344CB8AC3E}">
        <p14:creationId xmlns:p14="http://schemas.microsoft.com/office/powerpoint/2010/main" val="157180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53B55-DFB9-E735-79FB-E086BBBE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B594-FA42-595E-0A65-8742389C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97" y="130634"/>
            <a:ext cx="9337328" cy="55567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Duration Prediction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DDF02ED1-B6CE-3D90-21BE-73F4C5CB0F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526149"/>
              </p:ext>
            </p:extLst>
          </p:nvPr>
        </p:nvGraphicFramePr>
        <p:xfrm>
          <a:off x="550924" y="2273030"/>
          <a:ext cx="5164077" cy="32185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53592">
                  <a:extLst>
                    <a:ext uri="{9D8B030D-6E8A-4147-A177-3AD203B41FA5}">
                      <a16:colId xmlns:a16="http://schemas.microsoft.com/office/drawing/2014/main" val="507175977"/>
                    </a:ext>
                  </a:extLst>
                </a:gridCol>
                <a:gridCol w="1845439">
                  <a:extLst>
                    <a:ext uri="{9D8B030D-6E8A-4147-A177-3AD203B41FA5}">
                      <a16:colId xmlns:a16="http://schemas.microsoft.com/office/drawing/2014/main" val="1753876610"/>
                    </a:ext>
                  </a:extLst>
                </a:gridCol>
                <a:gridCol w="1165046">
                  <a:extLst>
                    <a:ext uri="{9D8B030D-6E8A-4147-A177-3AD203B41FA5}">
                      <a16:colId xmlns:a16="http://schemas.microsoft.com/office/drawing/2014/main" val="2008483102"/>
                    </a:ext>
                  </a:extLst>
                </a:gridCol>
              </a:tblGrid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 (MAE)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 Score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2267732465"/>
                  </a:ext>
                </a:extLst>
              </a:tr>
              <a:tr h="4124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Linear Regressor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0.41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0.49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424935532"/>
                  </a:ext>
                </a:extLst>
              </a:tr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Xgboost</a:t>
                      </a:r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1126779699"/>
                  </a:ext>
                </a:extLst>
              </a:tr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DecisionTree</a:t>
                      </a:r>
                      <a:endParaRPr lang="en-US" sz="1700" b="0" u="none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Regressor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0.23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0.64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4248600352"/>
                  </a:ext>
                </a:extLst>
              </a:tr>
              <a:tr h="63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Lightgbm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0.15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0.84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0543" marR="104859" marT="108110" marB="108110" anchor="ctr"/>
                </a:tc>
                <a:extLst>
                  <a:ext uri="{0D108BD9-81ED-4DB2-BD59-A6C34878D82A}">
                    <a16:rowId xmlns:a16="http://schemas.microsoft.com/office/drawing/2014/main" val="10662468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9B50E39-0AFC-6CB9-3E7D-6FFC7B9BC33F}"/>
              </a:ext>
            </a:extLst>
          </p:cNvPr>
          <p:cNvSpPr txBox="1"/>
          <p:nvPr/>
        </p:nvSpPr>
        <p:spPr>
          <a:xfrm>
            <a:off x="2114096" y="1863980"/>
            <a:ext cx="2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7E0FADB-7394-8BC9-B2A7-CC205F055D83}"/>
              </a:ext>
            </a:extLst>
          </p:cNvPr>
          <p:cNvSpPr/>
          <p:nvPr/>
        </p:nvSpPr>
        <p:spPr>
          <a:xfrm>
            <a:off x="5838540" y="3499191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CEECE-C1CA-C12A-8729-DEF892DD5CE3}"/>
              </a:ext>
            </a:extLst>
          </p:cNvPr>
          <p:cNvSpPr txBox="1"/>
          <p:nvPr/>
        </p:nvSpPr>
        <p:spPr>
          <a:xfrm>
            <a:off x="6428805" y="940650"/>
            <a:ext cx="5602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the best with an MAE of 0.15 and R2=0.84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models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decreasing performance order are: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Decision tree and Linear regressor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performance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slight differences in error metrics. Requires longer training times but works well for small datasets.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E288F-168D-8ED0-1E05-F913455B34C3}"/>
              </a:ext>
            </a:extLst>
          </p:cNvPr>
          <p:cNvSpPr/>
          <p:nvPr/>
        </p:nvSpPr>
        <p:spPr>
          <a:xfrm>
            <a:off x="398336" y="4717688"/>
            <a:ext cx="5438775" cy="847725"/>
          </a:xfrm>
          <a:prstGeom prst="rect">
            <a:avLst/>
          </a:prstGeom>
          <a:solidFill>
            <a:srgbClr val="C3DFD7">
              <a:alpha val="3294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0245-91CF-37BB-474D-8348F7D1F5AE}"/>
              </a:ext>
            </a:extLst>
          </p:cNvPr>
          <p:cNvSpPr txBox="1"/>
          <p:nvPr/>
        </p:nvSpPr>
        <p:spPr>
          <a:xfrm>
            <a:off x="6581203" y="3730678"/>
            <a:ext cx="439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have chosen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our model and saved the same for further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135DA-90C3-071D-62BE-A2EF6324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64" y="4416138"/>
            <a:ext cx="5476539" cy="18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C600B-3838-0986-74EF-4C97A586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8C9B673-4FEB-95CC-992F-DEE19A575E00}"/>
              </a:ext>
            </a:extLst>
          </p:cNvPr>
          <p:cNvSpPr txBox="1"/>
          <p:nvPr/>
        </p:nvSpPr>
        <p:spPr>
          <a:xfrm>
            <a:off x="95781" y="11365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Duration Prediction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2C9609-50D9-9B0E-8D58-45B55279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" y="1480849"/>
            <a:ext cx="6355256" cy="4610676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75488E5B-1315-5E96-38B1-B54740C32E05}"/>
              </a:ext>
            </a:extLst>
          </p:cNvPr>
          <p:cNvSpPr/>
          <p:nvPr/>
        </p:nvSpPr>
        <p:spPr>
          <a:xfrm>
            <a:off x="5948342" y="3524249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585BF7-76EF-6991-2B64-4DCEA4051A7C}"/>
              </a:ext>
            </a:extLst>
          </p:cNvPr>
          <p:cNvSpPr txBox="1"/>
          <p:nvPr/>
        </p:nvSpPr>
        <p:spPr>
          <a:xfrm>
            <a:off x="2781299" y="846507"/>
            <a:ext cx="651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Predictions – Calculating good to bad performers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294E361-133B-C7EB-67B0-D040A6A0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658" y="1292651"/>
            <a:ext cx="5239481" cy="5353797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66137643-4688-23D5-7CB4-409C656686D8}"/>
              </a:ext>
            </a:extLst>
          </p:cNvPr>
          <p:cNvSpPr/>
          <p:nvPr/>
        </p:nvSpPr>
        <p:spPr>
          <a:xfrm>
            <a:off x="10001250" y="211552"/>
            <a:ext cx="1828800" cy="819621"/>
          </a:xfrm>
          <a:prstGeom prst="wedgeEllipseCallout">
            <a:avLst>
              <a:gd name="adj1" fmla="val -66666"/>
              <a:gd name="adj2" fmla="val 741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in log (secs)</a:t>
            </a:r>
          </a:p>
        </p:txBody>
      </p:sp>
    </p:spTree>
    <p:extLst>
      <p:ext uri="{BB962C8B-B14F-4D97-AF65-F5344CB8AC3E}">
        <p14:creationId xmlns:p14="http://schemas.microsoft.com/office/powerpoint/2010/main" val="412587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713886-281D-211E-5216-1E7DEF0A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6" y="1913799"/>
            <a:ext cx="2981324" cy="16506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Snapshot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A63BC-EAF7-3928-1460-9CA8B038598A}"/>
              </a:ext>
            </a:extLst>
          </p:cNvPr>
          <p:cNvSpPr txBox="1"/>
          <p:nvPr/>
        </p:nvSpPr>
        <p:spPr>
          <a:xfrm>
            <a:off x="2724151" y="6022189"/>
            <a:ext cx="5994916" cy="70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2000" b="1" dirty="0"/>
              <a:t>Git Account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https://github.com/teju1p/Group_D_Capstone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957560-3D01-C5F4-AE54-323D6D6A4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203667"/>
            <a:ext cx="7991475" cy="54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33248-E544-86A1-09BD-B2D872A79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A6C50-ADDE-36DC-A09C-2C6AD1B4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8" y="1891009"/>
            <a:ext cx="5826172" cy="4566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33012-34D2-7965-826A-EC111EADC5F5}"/>
              </a:ext>
            </a:extLst>
          </p:cNvPr>
          <p:cNvSpPr txBox="1"/>
          <p:nvPr/>
        </p:nvSpPr>
        <p:spPr>
          <a:xfrm>
            <a:off x="95781" y="11365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–Duration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65FB8-DF33-A86B-1FB9-D013B91D9243}"/>
              </a:ext>
            </a:extLst>
          </p:cNvPr>
          <p:cNvSpPr txBox="1"/>
          <p:nvPr/>
        </p:nvSpPr>
        <p:spPr>
          <a:xfrm>
            <a:off x="3280646" y="923319"/>
            <a:ext cx="601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Predictions – Calculating T-test values</a:t>
            </a: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8D717573-ACAD-7C15-AD4F-865859B63478}"/>
              </a:ext>
            </a:extLst>
          </p:cNvPr>
          <p:cNvSpPr/>
          <p:nvPr/>
        </p:nvSpPr>
        <p:spPr>
          <a:xfrm>
            <a:off x="5692608" y="3912541"/>
            <a:ext cx="619124" cy="52387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02AC6-7C53-0212-874B-99C08E11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22" y="1292651"/>
            <a:ext cx="5611067" cy="54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9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E714D-06DA-4218-2087-BD48FB7C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A89E-65C4-E6DF-88AB-352F4187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97" y="130634"/>
            <a:ext cx="9337328" cy="55567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– Peak Vs off peak hour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D62D6-61B4-BD29-C76A-195CD485849B}"/>
              </a:ext>
            </a:extLst>
          </p:cNvPr>
          <p:cNvSpPr txBox="1"/>
          <p:nvPr/>
        </p:nvSpPr>
        <p:spPr>
          <a:xfrm>
            <a:off x="2730737" y="940370"/>
            <a:ext cx="15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FD365-4D26-3226-7A10-21023445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7" y="1391658"/>
            <a:ext cx="5860703" cy="24051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2975E4-8C68-994B-2512-647C7A39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9" y="4503257"/>
            <a:ext cx="5910920" cy="1754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9640DF-F105-D5F7-0F62-02D6A641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69" y="1411197"/>
            <a:ext cx="5632281" cy="1246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73845D-70B9-0BE0-10A6-D011E6E365FF}"/>
              </a:ext>
            </a:extLst>
          </p:cNvPr>
          <p:cNvSpPr txBox="1"/>
          <p:nvPr/>
        </p:nvSpPr>
        <p:spPr>
          <a:xfrm>
            <a:off x="8863535" y="940370"/>
            <a:ext cx="15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571F86-3744-26F8-5394-38F68F16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89" y="2740319"/>
            <a:ext cx="3411740" cy="11458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D8A40A-BA0B-2466-FDEC-6546A79D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131" y="4376747"/>
            <a:ext cx="5398919" cy="21401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5EC050-9C39-1EF4-CBAB-984EDE40A87D}"/>
              </a:ext>
            </a:extLst>
          </p:cNvPr>
          <p:cNvSpPr txBox="1"/>
          <p:nvPr/>
        </p:nvSpPr>
        <p:spPr>
          <a:xfrm>
            <a:off x="5479642" y="4015885"/>
            <a:ext cx="158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492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CFE97C-CA9B-4CDF-900D-6E4572A40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red paper boat with a crown&#10;&#10;Description automatically generated">
            <a:extLst>
              <a:ext uri="{FF2B5EF4-FFF2-40B4-BE49-F238E27FC236}">
                <a16:creationId xmlns:a16="http://schemas.microsoft.com/office/drawing/2014/main" id="{2F165E57-17D5-C726-C98F-9914AD13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8" r="11766"/>
          <a:stretch/>
        </p:blipFill>
        <p:spPr>
          <a:xfrm>
            <a:off x="6599498" y="2"/>
            <a:ext cx="5592502" cy="6218525"/>
          </a:xfrm>
          <a:custGeom>
            <a:avLst/>
            <a:gdLst/>
            <a:ahLst/>
            <a:cxnLst/>
            <a:rect l="l" t="t" r="r" b="b"/>
            <a:pathLst>
              <a:path w="5592502" h="6218525">
                <a:moveTo>
                  <a:pt x="2549391" y="5657612"/>
                </a:moveTo>
                <a:cubicBezTo>
                  <a:pt x="2568895" y="5660359"/>
                  <a:pt x="2588012" y="5665853"/>
                  <a:pt x="2606158" y="5674005"/>
                </a:cubicBezTo>
                <a:cubicBezTo>
                  <a:pt x="2690694" y="5711355"/>
                  <a:pt x="2743699" y="5803287"/>
                  <a:pt x="2734722" y="5897877"/>
                </a:cubicBezTo>
                <a:cubicBezTo>
                  <a:pt x="2720716" y="6045476"/>
                  <a:pt x="2578003" y="6136188"/>
                  <a:pt x="2445921" y="6086557"/>
                </a:cubicBezTo>
                <a:cubicBezTo>
                  <a:pt x="2352551" y="6051652"/>
                  <a:pt x="2293727" y="5951889"/>
                  <a:pt x="2306440" y="5850621"/>
                </a:cubicBezTo>
                <a:cubicBezTo>
                  <a:pt x="2319512" y="5745685"/>
                  <a:pt x="2398158" y="5671063"/>
                  <a:pt x="2490307" y="5657701"/>
                </a:cubicBezTo>
                <a:cubicBezTo>
                  <a:pt x="2509998" y="5654864"/>
                  <a:pt x="2529887" y="5654864"/>
                  <a:pt x="2549391" y="5657612"/>
                </a:cubicBezTo>
                <a:close/>
                <a:moveTo>
                  <a:pt x="708303" y="494981"/>
                </a:moveTo>
                <a:cubicBezTo>
                  <a:pt x="758766" y="498141"/>
                  <a:pt x="808381" y="509490"/>
                  <a:pt x="855181" y="528594"/>
                </a:cubicBezTo>
                <a:cubicBezTo>
                  <a:pt x="1052623" y="608676"/>
                  <a:pt x="1174866" y="823069"/>
                  <a:pt x="1146999" y="1039903"/>
                </a:cubicBezTo>
                <a:cubicBezTo>
                  <a:pt x="1106562" y="1357577"/>
                  <a:pt x="789750" y="1547407"/>
                  <a:pt x="502601" y="1427029"/>
                </a:cubicBezTo>
                <a:cubicBezTo>
                  <a:pt x="303292" y="1343573"/>
                  <a:pt x="183634" y="1123578"/>
                  <a:pt x="217535" y="904373"/>
                </a:cubicBezTo>
                <a:cubicBezTo>
                  <a:pt x="256894" y="649831"/>
                  <a:pt x="474662" y="481046"/>
                  <a:pt x="708303" y="494981"/>
                </a:cubicBezTo>
                <a:close/>
                <a:moveTo>
                  <a:pt x="2580518" y="186644"/>
                </a:moveTo>
                <a:cubicBezTo>
                  <a:pt x="2602438" y="187938"/>
                  <a:pt x="2623999" y="192821"/>
                  <a:pt x="2644369" y="201008"/>
                </a:cubicBezTo>
                <a:cubicBezTo>
                  <a:pt x="2730556" y="235843"/>
                  <a:pt x="2783562" y="328998"/>
                  <a:pt x="2771424" y="423660"/>
                </a:cubicBezTo>
                <a:cubicBezTo>
                  <a:pt x="2753683" y="561920"/>
                  <a:pt x="2615927" y="644516"/>
                  <a:pt x="2491026" y="592159"/>
                </a:cubicBezTo>
                <a:cubicBezTo>
                  <a:pt x="2404264" y="555816"/>
                  <a:pt x="2352192" y="460147"/>
                  <a:pt x="2366987" y="364694"/>
                </a:cubicBezTo>
                <a:cubicBezTo>
                  <a:pt x="2384081" y="253943"/>
                  <a:pt x="2478888" y="180540"/>
                  <a:pt x="2580518" y="186644"/>
                </a:cubicBezTo>
                <a:close/>
                <a:moveTo>
                  <a:pt x="3406298" y="0"/>
                </a:moveTo>
                <a:lnTo>
                  <a:pt x="4023898" y="0"/>
                </a:lnTo>
                <a:lnTo>
                  <a:pt x="4039485" y="16440"/>
                </a:lnTo>
                <a:cubicBezTo>
                  <a:pt x="4112899" y="107670"/>
                  <a:pt x="4150006" y="228832"/>
                  <a:pt x="4134340" y="350976"/>
                </a:cubicBezTo>
                <a:cubicBezTo>
                  <a:pt x="4097638" y="636402"/>
                  <a:pt x="3812859" y="806910"/>
                  <a:pt x="3554440" y="699175"/>
                </a:cubicBezTo>
                <a:cubicBezTo>
                  <a:pt x="3374882" y="624048"/>
                  <a:pt x="3267147" y="426247"/>
                  <a:pt x="3297887" y="228805"/>
                </a:cubicBezTo>
                <a:cubicBezTo>
                  <a:pt x="3311165" y="142914"/>
                  <a:pt x="3347028" y="67910"/>
                  <a:pt x="3397755" y="8363"/>
                </a:cubicBezTo>
                <a:close/>
                <a:moveTo>
                  <a:pt x="1503015" y="0"/>
                </a:moveTo>
                <a:lnTo>
                  <a:pt x="1857869" y="0"/>
                </a:lnTo>
                <a:lnTo>
                  <a:pt x="1875734" y="7199"/>
                </a:lnTo>
                <a:cubicBezTo>
                  <a:pt x="1972792" y="53203"/>
                  <a:pt x="2044088" y="119768"/>
                  <a:pt x="2073805" y="147644"/>
                </a:cubicBezTo>
                <a:cubicBezTo>
                  <a:pt x="2298899" y="357871"/>
                  <a:pt x="2120777" y="615502"/>
                  <a:pt x="2304070" y="931092"/>
                </a:cubicBezTo>
                <a:cubicBezTo>
                  <a:pt x="2332548" y="977849"/>
                  <a:pt x="2365220" y="1021948"/>
                  <a:pt x="2401678" y="1062815"/>
                </a:cubicBezTo>
                <a:cubicBezTo>
                  <a:pt x="2473501" y="1144478"/>
                  <a:pt x="2607307" y="1130114"/>
                  <a:pt x="2658732" y="1035092"/>
                </a:cubicBezTo>
                <a:cubicBezTo>
                  <a:pt x="2743699" y="878014"/>
                  <a:pt x="2824931" y="701903"/>
                  <a:pt x="2989622" y="656081"/>
                </a:cubicBezTo>
                <a:cubicBezTo>
                  <a:pt x="3309810" y="566949"/>
                  <a:pt x="3500428" y="1096285"/>
                  <a:pt x="3832251" y="1033009"/>
                </a:cubicBezTo>
                <a:cubicBezTo>
                  <a:pt x="3970008" y="1006722"/>
                  <a:pt x="4049875" y="893816"/>
                  <a:pt x="4122489" y="753905"/>
                </a:cubicBezTo>
                <a:cubicBezTo>
                  <a:pt x="4142671" y="714904"/>
                  <a:pt x="4162351" y="673821"/>
                  <a:pt x="4182533" y="631806"/>
                </a:cubicBezTo>
                <a:cubicBezTo>
                  <a:pt x="4229290" y="465301"/>
                  <a:pt x="4292692" y="172828"/>
                  <a:pt x="4600355" y="8334"/>
                </a:cubicBezTo>
                <a:lnTo>
                  <a:pt x="4621097" y="0"/>
                </a:lnTo>
                <a:lnTo>
                  <a:pt x="5592502" y="0"/>
                </a:lnTo>
                <a:lnTo>
                  <a:pt x="5592502" y="6214998"/>
                </a:lnTo>
                <a:lnTo>
                  <a:pt x="5570190" y="6214772"/>
                </a:lnTo>
                <a:cubicBezTo>
                  <a:pt x="5484588" y="6205588"/>
                  <a:pt x="5403563" y="6179480"/>
                  <a:pt x="5336013" y="6134537"/>
                </a:cubicBezTo>
                <a:cubicBezTo>
                  <a:pt x="5329154" y="6129869"/>
                  <a:pt x="5322654" y="6124696"/>
                  <a:pt x="5316549" y="6119095"/>
                </a:cubicBezTo>
                <a:cubicBezTo>
                  <a:pt x="5197251" y="6026083"/>
                  <a:pt x="4557234" y="5546951"/>
                  <a:pt x="4161920" y="5655261"/>
                </a:cubicBezTo>
                <a:cubicBezTo>
                  <a:pt x="3724588" y="5774990"/>
                  <a:pt x="3364683" y="6051365"/>
                  <a:pt x="3163578" y="5852918"/>
                </a:cubicBezTo>
                <a:cubicBezTo>
                  <a:pt x="3116533" y="5806591"/>
                  <a:pt x="3049235" y="5739436"/>
                  <a:pt x="2973749" y="5663664"/>
                </a:cubicBezTo>
                <a:cubicBezTo>
                  <a:pt x="2851650" y="5565913"/>
                  <a:pt x="2725959" y="5472256"/>
                  <a:pt x="2569025" y="5499547"/>
                </a:cubicBezTo>
                <a:cubicBezTo>
                  <a:pt x="2209910" y="5562035"/>
                  <a:pt x="2237849" y="5993549"/>
                  <a:pt x="1769490" y="6169659"/>
                </a:cubicBezTo>
                <a:cubicBezTo>
                  <a:pt x="1527877" y="6260515"/>
                  <a:pt x="1178242" y="6229415"/>
                  <a:pt x="1004789" y="6036355"/>
                </a:cubicBezTo>
                <a:cubicBezTo>
                  <a:pt x="724104" y="5723780"/>
                  <a:pt x="1106993" y="5230642"/>
                  <a:pt x="804905" y="4851273"/>
                </a:cubicBezTo>
                <a:cubicBezTo>
                  <a:pt x="628292" y="4629698"/>
                  <a:pt x="441120" y="4729173"/>
                  <a:pt x="243535" y="4461846"/>
                </a:cubicBezTo>
                <a:cubicBezTo>
                  <a:pt x="97446" y="4264262"/>
                  <a:pt x="-23647" y="4082765"/>
                  <a:pt x="35822" y="3819891"/>
                </a:cubicBezTo>
                <a:cubicBezTo>
                  <a:pt x="115402" y="3468316"/>
                  <a:pt x="419645" y="3331136"/>
                  <a:pt x="416485" y="3077311"/>
                </a:cubicBezTo>
                <a:cubicBezTo>
                  <a:pt x="412894" y="2772206"/>
                  <a:pt x="39413" y="2711086"/>
                  <a:pt x="2855" y="2363246"/>
                </a:cubicBezTo>
                <a:cubicBezTo>
                  <a:pt x="-20990" y="2136357"/>
                  <a:pt x="106640" y="1864649"/>
                  <a:pt x="308319" y="1738959"/>
                </a:cubicBezTo>
                <a:cubicBezTo>
                  <a:pt x="680004" y="1507042"/>
                  <a:pt x="1099021" y="1898408"/>
                  <a:pt x="1384015" y="1665772"/>
                </a:cubicBezTo>
                <a:cubicBezTo>
                  <a:pt x="1554236" y="1526793"/>
                  <a:pt x="1581960" y="1242948"/>
                  <a:pt x="1548849" y="1064181"/>
                </a:cubicBezTo>
                <a:cubicBezTo>
                  <a:pt x="1485717" y="723810"/>
                  <a:pt x="1206612" y="668075"/>
                  <a:pt x="1216954" y="408794"/>
                </a:cubicBezTo>
                <a:cubicBezTo>
                  <a:pt x="1222664" y="264268"/>
                  <a:pt x="1316043" y="114328"/>
                  <a:pt x="1447763" y="29453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85CC7E-142D-CDF7-E34E-9458B6B3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72" y="232968"/>
            <a:ext cx="4641503" cy="555670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93A62-A29B-B4B4-BAE0-9409E1C612FF}"/>
              </a:ext>
            </a:extLst>
          </p:cNvPr>
          <p:cNvSpPr txBox="1"/>
          <p:nvPr/>
        </p:nvSpPr>
        <p:spPr>
          <a:xfrm>
            <a:off x="310772" y="1021604"/>
            <a:ext cx="6432203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open-source Python library for quickly creating interactive web apps from Python scripts. Ideal for machine learning, data analysis, and visualization, it simplifies building apps with intuitive syntax, real-time updates, and seamless integration of user inputs and dynamic outputs.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D076B-B39E-6E8E-81C9-649DB4BEE110}"/>
              </a:ext>
            </a:extLst>
          </p:cNvPr>
          <p:cNvSpPr txBox="1"/>
          <p:nvPr/>
        </p:nvSpPr>
        <p:spPr>
          <a:xfrm>
            <a:off x="310772" y="3429000"/>
            <a:ext cx="6096000" cy="2169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Tools</a:t>
            </a:r>
          </a:p>
        </p:txBody>
      </p:sp>
    </p:spTree>
    <p:extLst>
      <p:ext uri="{BB962C8B-B14F-4D97-AF65-F5344CB8AC3E}">
        <p14:creationId xmlns:p14="http://schemas.microsoft.com/office/powerpoint/2010/main" val="27996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E37B-3B44-C99F-6D6A-93305C7A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926402-A44E-450D-1300-2D9F7882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8" y="761594"/>
            <a:ext cx="4200847" cy="5811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8195D53-382A-005D-758C-9A605F55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"/>
          <a:stretch/>
        </p:blipFill>
        <p:spPr>
          <a:xfrm>
            <a:off x="4700265" y="3657115"/>
            <a:ext cx="7244407" cy="291554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409373B-5064-FA0C-2C64-19418C3F1927}"/>
              </a:ext>
            </a:extLst>
          </p:cNvPr>
          <p:cNvSpPr/>
          <p:nvPr/>
        </p:nvSpPr>
        <p:spPr>
          <a:xfrm>
            <a:off x="2614184" y="5605868"/>
            <a:ext cx="1767316" cy="981075"/>
          </a:xfrm>
          <a:prstGeom prst="wedgeRoundRectCallout">
            <a:avLst>
              <a:gd name="adj1" fmla="val -64802"/>
              <a:gd name="adj2" fmla="val -6290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Hour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: Off Peak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: Peak Hour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9B2B6F-2CB4-CEC3-6974-D8E10C5E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72" y="232968"/>
            <a:ext cx="4641503" cy="376632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-: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Snapshots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9676A8D-3BD9-0A36-9FB8-81DA07875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11999"/>
              </p:ext>
            </p:extLst>
          </p:nvPr>
        </p:nvGraphicFramePr>
        <p:xfrm>
          <a:off x="5828505" y="875687"/>
          <a:ext cx="4987925" cy="2210208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820994">
                  <a:extLst>
                    <a:ext uri="{9D8B030D-6E8A-4147-A177-3AD203B41FA5}">
                      <a16:colId xmlns:a16="http://schemas.microsoft.com/office/drawing/2014/main" val="1765787606"/>
                    </a:ext>
                  </a:extLst>
                </a:gridCol>
                <a:gridCol w="820994">
                  <a:extLst>
                    <a:ext uri="{9D8B030D-6E8A-4147-A177-3AD203B41FA5}">
                      <a16:colId xmlns:a16="http://schemas.microsoft.com/office/drawing/2014/main" val="1713469574"/>
                    </a:ext>
                  </a:extLst>
                </a:gridCol>
                <a:gridCol w="2385529">
                  <a:extLst>
                    <a:ext uri="{9D8B030D-6E8A-4147-A177-3AD203B41FA5}">
                      <a16:colId xmlns:a16="http://schemas.microsoft.com/office/drawing/2014/main" val="1483098892"/>
                    </a:ext>
                  </a:extLst>
                </a:gridCol>
                <a:gridCol w="960408">
                  <a:extLst>
                    <a:ext uri="{9D8B030D-6E8A-4147-A177-3AD203B41FA5}">
                      <a16:colId xmlns:a16="http://schemas.microsoft.com/office/drawing/2014/main" val="2351642372"/>
                    </a:ext>
                  </a:extLst>
                </a:gridCol>
              </a:tblGrid>
              <a:tr h="276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LocationID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Borough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service_zone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4621275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East Village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29054774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Lenox Hill East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0082704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Bronx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University Heights/Morris Heights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42938795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Upper East Side North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7419462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Brooklyn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Williamsburg (North Side)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9850883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Brooklyn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Williamsburg (South Side)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4198012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Yorkville 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511098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A2B7B8-B2C4-260B-F49C-62B508976317}"/>
              </a:ext>
            </a:extLst>
          </p:cNvPr>
          <p:cNvSpPr txBox="1"/>
          <p:nvPr/>
        </p:nvSpPr>
        <p:spPr>
          <a:xfrm>
            <a:off x="6391277" y="3244334"/>
            <a:ext cx="400049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Validating the output with existing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1E2331-C413-BC94-92E4-FA322EFAC7C8}"/>
              </a:ext>
            </a:extLst>
          </p:cNvPr>
          <p:cNvSpPr/>
          <p:nvPr/>
        </p:nvSpPr>
        <p:spPr>
          <a:xfrm>
            <a:off x="4700265" y="4114800"/>
            <a:ext cx="7244407" cy="323846"/>
          </a:xfrm>
          <a:prstGeom prst="rect">
            <a:avLst/>
          </a:prstGeom>
          <a:solidFill>
            <a:srgbClr val="FFFFFF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709-5873-7027-FAB5-70E9DC6BBC87}"/>
              </a:ext>
            </a:extLst>
          </p:cNvPr>
          <p:cNvSpPr txBox="1"/>
          <p:nvPr/>
        </p:nvSpPr>
        <p:spPr>
          <a:xfrm>
            <a:off x="7150356" y="484631"/>
            <a:ext cx="2482339" cy="369332"/>
          </a:xfrm>
          <a:prstGeom prst="rect">
            <a:avLst/>
          </a:prstGeom>
          <a:solidFill>
            <a:srgbClr val="C3DF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Taxi Zone: Snapshot</a:t>
            </a:r>
          </a:p>
        </p:txBody>
      </p:sp>
    </p:spTree>
    <p:extLst>
      <p:ext uri="{BB962C8B-B14F-4D97-AF65-F5344CB8AC3E}">
        <p14:creationId xmlns:p14="http://schemas.microsoft.com/office/powerpoint/2010/main" val="220939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BC5E-851D-B8CD-CDBA-C2422AF11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061B50-FA45-0DDB-FF61-765DA3B1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" y="750670"/>
            <a:ext cx="4094213" cy="5811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screenshot of a white sheet&#10;&#10;Description automatically generated">
            <a:extLst>
              <a:ext uri="{FF2B5EF4-FFF2-40B4-BE49-F238E27FC236}">
                <a16:creationId xmlns:a16="http://schemas.microsoft.com/office/drawing/2014/main" id="{4FCAF01F-87B5-3276-8FAF-2E663628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16" y="3613666"/>
            <a:ext cx="7615784" cy="30765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AF08B6-03AA-A569-4AA1-DAFE41A3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72" y="232968"/>
            <a:ext cx="4641503" cy="376632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-: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Snapshots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C5856B-B469-178C-74F0-8C72A870FBDD}"/>
              </a:ext>
            </a:extLst>
          </p:cNvPr>
          <p:cNvSpPr/>
          <p:nvPr/>
        </p:nvSpPr>
        <p:spPr>
          <a:xfrm>
            <a:off x="2376059" y="5643957"/>
            <a:ext cx="1767316" cy="981075"/>
          </a:xfrm>
          <a:prstGeom prst="wedgeRoundRectCallout">
            <a:avLst>
              <a:gd name="adj1" fmla="val -64802"/>
              <a:gd name="adj2" fmla="val -6290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Hour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: Off Peak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: Peak Hour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E8A2C3-53C4-913A-D430-5B5452301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365074"/>
              </p:ext>
            </p:extLst>
          </p:nvPr>
        </p:nvGraphicFramePr>
        <p:xfrm>
          <a:off x="5828505" y="875687"/>
          <a:ext cx="4987925" cy="2210208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820994">
                  <a:extLst>
                    <a:ext uri="{9D8B030D-6E8A-4147-A177-3AD203B41FA5}">
                      <a16:colId xmlns:a16="http://schemas.microsoft.com/office/drawing/2014/main" val="1765787606"/>
                    </a:ext>
                  </a:extLst>
                </a:gridCol>
                <a:gridCol w="820994">
                  <a:extLst>
                    <a:ext uri="{9D8B030D-6E8A-4147-A177-3AD203B41FA5}">
                      <a16:colId xmlns:a16="http://schemas.microsoft.com/office/drawing/2014/main" val="1713469574"/>
                    </a:ext>
                  </a:extLst>
                </a:gridCol>
                <a:gridCol w="2385529">
                  <a:extLst>
                    <a:ext uri="{9D8B030D-6E8A-4147-A177-3AD203B41FA5}">
                      <a16:colId xmlns:a16="http://schemas.microsoft.com/office/drawing/2014/main" val="1483098892"/>
                    </a:ext>
                  </a:extLst>
                </a:gridCol>
                <a:gridCol w="960408">
                  <a:extLst>
                    <a:ext uri="{9D8B030D-6E8A-4147-A177-3AD203B41FA5}">
                      <a16:colId xmlns:a16="http://schemas.microsoft.com/office/drawing/2014/main" val="2351642372"/>
                    </a:ext>
                  </a:extLst>
                </a:gridCol>
              </a:tblGrid>
              <a:tr h="276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LocationID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Borough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service_zone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4621275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East Village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29054774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Lenox Hill East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0082704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Bronx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University Heights/Morris Heights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42938795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Upper East Side North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7419462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Brooklyn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Williamsburg (North Side)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9850883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Brooklyn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Williamsburg (South Side)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Boro Zone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4198012"/>
                  </a:ext>
                </a:extLst>
              </a:tr>
              <a:tr h="2762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Yorkville 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Yellow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511098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AD2C8E8-DD02-4F31-CF93-5420AC07D8C0}"/>
              </a:ext>
            </a:extLst>
          </p:cNvPr>
          <p:cNvSpPr/>
          <p:nvPr/>
        </p:nvSpPr>
        <p:spPr>
          <a:xfrm>
            <a:off x="4576216" y="4362767"/>
            <a:ext cx="7615784" cy="304800"/>
          </a:xfrm>
          <a:prstGeom prst="rect">
            <a:avLst/>
          </a:prstGeom>
          <a:solidFill>
            <a:srgbClr val="FFFFFF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DEB85-42A6-CD66-D6A6-4F00E2535A4D}"/>
              </a:ext>
            </a:extLst>
          </p:cNvPr>
          <p:cNvSpPr txBox="1"/>
          <p:nvPr/>
        </p:nvSpPr>
        <p:spPr>
          <a:xfrm>
            <a:off x="6391277" y="3244334"/>
            <a:ext cx="400049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Validating the output with existing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B08AB-0418-A6F2-83E5-49F015C0DD25}"/>
              </a:ext>
            </a:extLst>
          </p:cNvPr>
          <p:cNvSpPr txBox="1"/>
          <p:nvPr/>
        </p:nvSpPr>
        <p:spPr>
          <a:xfrm>
            <a:off x="7150356" y="484631"/>
            <a:ext cx="2482339" cy="369332"/>
          </a:xfrm>
          <a:prstGeom prst="rect">
            <a:avLst/>
          </a:prstGeom>
          <a:solidFill>
            <a:srgbClr val="C3DF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Taxi Zone: Snapshot</a:t>
            </a:r>
          </a:p>
        </p:txBody>
      </p:sp>
    </p:spTree>
    <p:extLst>
      <p:ext uri="{BB962C8B-B14F-4D97-AF65-F5344CB8AC3E}">
        <p14:creationId xmlns:p14="http://schemas.microsoft.com/office/powerpoint/2010/main" val="9628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589E9-6780-4DD9-E554-14A3696E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A98946-7C09-D581-F38A-4752582F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45" y="2714625"/>
            <a:ext cx="3705572" cy="9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FD478B3-5E3D-098A-B82E-05D8CCCA3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067125"/>
              </p:ext>
            </p:extLst>
          </p:nvPr>
        </p:nvGraphicFramePr>
        <p:xfrm>
          <a:off x="6299058" y="939970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161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778D5-B05D-4567-ABE0-696EF27C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Way Forward</a:t>
            </a:r>
          </a:p>
        </p:txBody>
      </p:sp>
      <p:pic>
        <p:nvPicPr>
          <p:cNvPr id="6" name="Picture 5" descr="White arrows painted on the asphalt">
            <a:extLst>
              <a:ext uri="{FF2B5EF4-FFF2-40B4-BE49-F238E27FC236}">
                <a16:creationId xmlns:a16="http://schemas.microsoft.com/office/drawing/2014/main" id="{06FD0EF6-2299-83B4-3D55-9D0A087F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20" r="22184" b="-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F13778-8D5D-26B2-2A2A-7754DA2BF856}"/>
              </a:ext>
            </a:extLst>
          </p:cNvPr>
          <p:cNvSpPr txBox="1"/>
          <p:nvPr/>
        </p:nvSpPr>
        <p:spPr>
          <a:xfrm>
            <a:off x="6298092" y="2391995"/>
            <a:ext cx="5355276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US" dirty="0"/>
              <a:t>Adding real time data like weather , traffic and event data can give accurate results.</a:t>
            </a:r>
          </a:p>
          <a:p>
            <a:pPr marL="5715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US" dirty="0"/>
              <a:t>Hyperparameter tuning can be explored to further improve the accuracy of models.</a:t>
            </a:r>
          </a:p>
          <a:p>
            <a:pPr marL="5715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US" dirty="0"/>
              <a:t>We can also consider integrating environmental data into the analysis. For instance, how might traffic patterns affect carbon emissions or fuel consumption during peak hours aiming towards sustainable planet.</a:t>
            </a:r>
          </a:p>
          <a:p>
            <a:pPr marL="5715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8530-C60E-9752-F720-8DF1729D2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43460"/>
            <a:ext cx="10972800" cy="6233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30F0C-910E-F736-0D29-A9DE19B8F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201329"/>
            <a:ext cx="11630025" cy="448509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https://www.nyc.gov/site/tlc/about/tlc-trip-record-data.page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Poongodi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Malviya, M., Kumar, C.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New York City taxi trip duration prediction using MLP and XGBoost.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J Syst Assur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(Suppl 1), 16–27 (2022).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https://doi.org/10.1007/s13198-021-01130-x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Ramani,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Ghiya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Aravind, P.S., Karuppiah,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Pelusi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(2022). Predicting New York Taxi Trip Duration Based on Regression Analysis Using ML and Time Series Forecasting Using DL. In: Raj, J.S., Shi, Y.,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Pelusi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Balas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V.E. (eds) Intelligent Sustainable Systems. Lecture Notes in Networks and Systems, vol 458. Springer, Singapore.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https://doi.org/10.1007/978-981-19-2894-9_2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Referred the below website for calculating latitude and longitude. 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https://mygeodata.cloud/converter/shp-to-latlong</a:t>
            </a:r>
          </a:p>
        </p:txBody>
      </p:sp>
    </p:spTree>
    <p:extLst>
      <p:ext uri="{BB962C8B-B14F-4D97-AF65-F5344CB8AC3E}">
        <p14:creationId xmlns:p14="http://schemas.microsoft.com/office/powerpoint/2010/main" val="429469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5993-FC40-E4FC-B590-3BEB72C3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0733"/>
            <a:ext cx="10972800" cy="4036534"/>
          </a:xfrm>
        </p:spPr>
        <p:txBody>
          <a:bodyPr>
            <a:normAutofit/>
          </a:bodyPr>
          <a:lstStyle/>
          <a:p>
            <a:pPr algn="ctr"/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417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8E991-266B-E85A-1367-9FA75F4C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72294"/>
            <a:ext cx="2149438" cy="56352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AEDD-42CF-3B57-09C4-2F087039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980107"/>
            <a:ext cx="5158452" cy="5733606"/>
          </a:xfrm>
        </p:spPr>
        <p:txBody>
          <a:bodyPr>
            <a:normAutofit fontScale="85000" lnSpcReduction="10000"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NYC Taxi and Limousine Commission (TLC)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https://www.nyc.gov/site/tlc/about/tlc-trip-record-data.page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19 columns and 58,642,319 rows, covering taxi rides from January 2023 to June 2024.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(Fare, Duration) and Classification (Peak vs Off-peak hours)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Attributes: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Pickup/Drop-off location (PULocationID, DOLocationID), pickup and dropoff timestamps, trip distance, passenger count, and payment type.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Attributes: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amount, trip duration, and peak/off-peak classification.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 taxi fares and trip durations and classify peak hours using ML models with Streamlit integration for real-time user interaction.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EF9A-DFFA-4454-5D18-A90ADADD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1" y="552893"/>
            <a:ext cx="6420182" cy="60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6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652C-CDA6-01B0-F40D-7C71DD22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47" y="123436"/>
            <a:ext cx="11305953" cy="569267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AD9D-2E18-36FA-FDFB-DE530DE1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47" y="1265514"/>
            <a:ext cx="4955328" cy="525601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1: NYC Taxi Trip Duration Prediction Using MLP and XGBoost</a:t>
            </a:r>
          </a:p>
          <a:p>
            <a:pPr marL="857250" indent="-8572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Focus: Predict trip duration using features like     pickup/drop-off times and trip distance.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Result: XGBoost outperformed MLP.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2: Predicting NYC Taxi Trip Duration Using ML and Time Series Forecasting</a:t>
            </a:r>
          </a:p>
          <a:p>
            <a:pPr marL="914400" defTabSz="428625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Used temporal (time of day, day of the week) and spatial features.</a:t>
            </a:r>
          </a:p>
          <a:p>
            <a:pPr marL="914400" indent="-91440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Result: RNN outperformed XGBRegressor for time series forecasting.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C317B-F3A7-8B98-4963-847209B1C9E2}"/>
              </a:ext>
            </a:extLst>
          </p:cNvPr>
          <p:cNvSpPr txBox="1"/>
          <p:nvPr/>
        </p:nvSpPr>
        <p:spPr>
          <a:xfrm>
            <a:off x="5248275" y="557893"/>
            <a:ext cx="6723713" cy="5998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Predict both taxi fares and trip durations with added peak/off-peak hour classification for better trip planning.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Added: </a:t>
            </a:r>
          </a:p>
          <a:p>
            <a:pPr marL="342900" indent="285750" algn="just" defTabSz="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ü"/>
              <a:tabLst>
                <a:tab pos="628650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Peak/off-peak classification</a:t>
            </a:r>
          </a:p>
          <a:p>
            <a:pPr marL="342900" indent="285750" algn="just" defTabSz="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ü"/>
              <a:tabLst>
                <a:tab pos="628650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user interaction through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285750" algn="just" defTabSz="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ü"/>
              <a:tabLst>
                <a:tab pos="628650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Engineering - Identifying pick up and drop off      location’s Latitude &amp; longitude for trip </a:t>
            </a:r>
          </a:p>
          <a:p>
            <a:pPr marL="342900" indent="285750" algn="just" defTabSz="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ü"/>
              <a:tabLst>
                <a:tab pos="628650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Model Comparison</a:t>
            </a:r>
          </a:p>
          <a:p>
            <a:pPr marL="342900" defTabSz="114300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Prediction: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Regression, Decision trees, Random Forest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defTabSz="114300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Prediction: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Regressor</a:t>
            </a:r>
          </a:p>
          <a:p>
            <a:pPr marL="342900" defTabSz="114300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Hour Classification: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pPr marL="342900" defTabSz="114300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regression, classification, and interactivity via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17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45A0-5073-A3D1-0EC0-6B9DECB0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7" y="340160"/>
            <a:ext cx="10972800" cy="479130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E93B9-6B2B-180F-A8E3-02FD8BE66D72}"/>
              </a:ext>
            </a:extLst>
          </p:cNvPr>
          <p:cNvSpPr txBox="1"/>
          <p:nvPr/>
        </p:nvSpPr>
        <p:spPr>
          <a:xfrm>
            <a:off x="2415161" y="3963295"/>
            <a:ext cx="1633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 rows.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by imputing or removing incomplete records.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69600-E947-C2E0-6DB5-11029E0CB111}"/>
              </a:ext>
            </a:extLst>
          </p:cNvPr>
          <p:cNvSpPr txBox="1"/>
          <p:nvPr/>
        </p:nvSpPr>
        <p:spPr>
          <a:xfrm>
            <a:off x="4316195" y="3963295"/>
            <a:ext cx="20245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and Elimination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4FDCF-B448-6D7F-25FE-E9F068FE72A4}"/>
              </a:ext>
            </a:extLst>
          </p:cNvPr>
          <p:cNvSpPr txBox="1"/>
          <p:nvPr/>
        </p:nvSpPr>
        <p:spPr>
          <a:xfrm>
            <a:off x="514127" y="3963295"/>
            <a:ext cx="16335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data from NYC Taxi and Limousine Commission (TLC)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D2264856-E3A6-FD27-96E7-E37026C43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787181"/>
              </p:ext>
            </p:extLst>
          </p:nvPr>
        </p:nvGraphicFramePr>
        <p:xfrm>
          <a:off x="650084" y="819290"/>
          <a:ext cx="11168304" cy="2216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68F4109-CF6E-D209-510B-849D512750BB}"/>
              </a:ext>
            </a:extLst>
          </p:cNvPr>
          <p:cNvSpPr txBox="1"/>
          <p:nvPr/>
        </p:nvSpPr>
        <p:spPr>
          <a:xfrm>
            <a:off x="6608204" y="3963295"/>
            <a:ext cx="15485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key insights using the existing data and creating visualization using tools like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 and Seaborn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CCFA2-3C35-3E2F-0FB9-9796D115A492}"/>
              </a:ext>
            </a:extLst>
          </p:cNvPr>
          <p:cNvSpPr txBox="1"/>
          <p:nvPr/>
        </p:nvSpPr>
        <p:spPr>
          <a:xfrm>
            <a:off x="8424269" y="3963295"/>
            <a:ext cx="15485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models for Taxi fare prediction, Duration prediction and also peak vs off-peak hour classification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2337BB-A125-FE18-C48B-AC807D7E5545}"/>
              </a:ext>
            </a:extLst>
          </p:cNvPr>
          <p:cNvSpPr txBox="1"/>
          <p:nvPr/>
        </p:nvSpPr>
        <p:spPr>
          <a:xfrm>
            <a:off x="10240334" y="3963295"/>
            <a:ext cx="15485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web interface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effective user interaction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F9F8F7-31CF-B309-FA1A-6423458AF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583" y="2598478"/>
            <a:ext cx="928639" cy="8754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391F31-4417-0D64-579E-A53D37A1D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615" y="2503634"/>
            <a:ext cx="1664205" cy="10650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4952B0-6D25-6B00-1684-924FC443B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398" y="2498108"/>
            <a:ext cx="1001630" cy="10016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5D5E1B-9471-240D-EE5D-2B1678AD2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0400" y="2599435"/>
            <a:ext cx="875883" cy="875883"/>
          </a:xfrm>
          <a:prstGeom prst="rect">
            <a:avLst/>
          </a:prstGeom>
        </p:spPr>
      </p:pic>
      <p:pic>
        <p:nvPicPr>
          <p:cNvPr id="1026" name="Picture 2" descr="75,727 Machine Learning Icon Images, Stock Photos, and Vectors |  Shutterstock">
            <a:extLst>
              <a:ext uri="{FF2B5EF4-FFF2-40B4-BE49-F238E27FC236}">
                <a16:creationId xmlns:a16="http://schemas.microsoft.com/office/drawing/2014/main" id="{557076A4-3834-8EF3-869F-C8D660C2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/>
        </p:blipFill>
        <p:spPr bwMode="auto">
          <a:xfrm>
            <a:off x="8600211" y="2498108"/>
            <a:ext cx="1177572" cy="10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522CC5-B1DC-9E8A-E9B4-68E1A39B9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417"/>
          <a:stretch/>
        </p:blipFill>
        <p:spPr>
          <a:xfrm>
            <a:off x="10597199" y="2503633"/>
            <a:ext cx="1038064" cy="10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BC6483-518D-D0C8-CA2A-EF10C470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478" y="850719"/>
            <a:ext cx="3901829" cy="2532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55F2C-B78E-6E58-E3E2-EDE49902B56C}"/>
              </a:ext>
            </a:extLst>
          </p:cNvPr>
          <p:cNvSpPr txBox="1"/>
          <p:nvPr/>
        </p:nvSpPr>
        <p:spPr>
          <a:xfrm>
            <a:off x="467256" y="134112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242D5E-D5FC-3607-B296-6001A0A1E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996" y="860244"/>
            <a:ext cx="3536979" cy="252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87392-E7DF-CE95-C53A-8A3B95896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" y="841194"/>
            <a:ext cx="4099764" cy="25424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C6B089-2C73-13AA-0303-EF2858737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55" y="3638549"/>
            <a:ext cx="5428719" cy="2823359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0A895AB5-6557-696D-7B50-1518AE5B4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052" y="3635078"/>
            <a:ext cx="5066498" cy="27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1735-7086-42B7-A7CA-F04F3B55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897674-070D-8876-5B28-10FE1011B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15653"/>
            <a:ext cx="5486400" cy="4230975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3EAB632-5F91-FC85-591C-A63D8CFC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58" y="2015652"/>
            <a:ext cx="5029185" cy="423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D8517-AD6C-2559-6B7A-E227993A55A8}"/>
              </a:ext>
            </a:extLst>
          </p:cNvPr>
          <p:cNvSpPr txBox="1"/>
          <p:nvPr/>
        </p:nvSpPr>
        <p:spPr>
          <a:xfrm>
            <a:off x="467256" y="539992"/>
            <a:ext cx="11257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Matrix shows a strong positive correlation (0.92) between trip distance and fare amount, indicating that longer trips generally result in higher fares.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scatter plot reinforces this, with a clear upward trend in fare amount as trip distance increases, although some variability exists for very short trips.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that trip distance is a key predictor for fare and will be a significant feature in our model for fare prediction.</a:t>
            </a:r>
          </a:p>
          <a:p>
            <a:pPr algn="just"/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6634A-0E4A-1474-B218-A4AF131771F6}"/>
              </a:ext>
            </a:extLst>
          </p:cNvPr>
          <p:cNvSpPr txBox="1"/>
          <p:nvPr/>
        </p:nvSpPr>
        <p:spPr>
          <a:xfrm>
            <a:off x="467256" y="134112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089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A graph of a number of trips from airports&#10;&#10;Description automatically generated">
            <a:extLst>
              <a:ext uri="{FF2B5EF4-FFF2-40B4-BE49-F238E27FC236}">
                <a16:creationId xmlns:a16="http://schemas.microsoft.com/office/drawing/2014/main" id="{EB3A7D18-C819-90C0-2322-29AFEC1A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94"/>
          <a:stretch/>
        </p:blipFill>
        <p:spPr>
          <a:xfrm>
            <a:off x="270272" y="3784902"/>
            <a:ext cx="3318888" cy="277397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graph of a number of drop-offs&#10;&#10;Description automatically generated">
            <a:extLst>
              <a:ext uri="{FF2B5EF4-FFF2-40B4-BE49-F238E27FC236}">
                <a16:creationId xmlns:a16="http://schemas.microsoft.com/office/drawing/2014/main" id="{F108AC98-D74F-2C0C-293E-A545BA0DE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04" y="3784902"/>
            <a:ext cx="3246024" cy="2653626"/>
          </a:xfrm>
          <a:prstGeom prst="rect">
            <a:avLst/>
          </a:prstGeom>
        </p:spPr>
      </p:pic>
      <p:pic>
        <p:nvPicPr>
          <p:cNvPr id="11" name="Picture 10" descr="A graph of a number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74493022-4825-D413-3444-BF5F56CFF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2" y="299124"/>
            <a:ext cx="3272200" cy="2895898"/>
          </a:xfrm>
          <a:prstGeom prst="rect">
            <a:avLst/>
          </a:prstGeom>
        </p:spPr>
      </p:pic>
      <p:pic>
        <p:nvPicPr>
          <p:cNvPr id="13" name="Picture 12" descr="A graph of pickups with text&#10;&#10;Description automatically generated">
            <a:extLst>
              <a:ext uri="{FF2B5EF4-FFF2-40B4-BE49-F238E27FC236}">
                <a16:creationId xmlns:a16="http://schemas.microsoft.com/office/drawing/2014/main" id="{A12AAC9B-EE5C-23A6-84AE-022BC088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91"/>
          <a:stretch/>
        </p:blipFill>
        <p:spPr>
          <a:xfrm>
            <a:off x="8649528" y="299124"/>
            <a:ext cx="3233585" cy="275759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CAEF789-EE10-FE15-B407-1C7A89F99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954" y="2036911"/>
            <a:ext cx="3920771" cy="27732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688ADA-983C-1C8B-30DD-6593C233EDCA}"/>
              </a:ext>
            </a:extLst>
          </p:cNvPr>
          <p:cNvSpPr txBox="1"/>
          <p:nvPr/>
        </p:nvSpPr>
        <p:spPr>
          <a:xfrm>
            <a:off x="3983736" y="85020"/>
            <a:ext cx="365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sz="24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432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aph of a trip distance&#10;&#10;Description automatically generated">
            <a:extLst>
              <a:ext uri="{FF2B5EF4-FFF2-40B4-BE49-F238E27FC236}">
                <a16:creationId xmlns:a16="http://schemas.microsoft.com/office/drawing/2014/main" id="{44FD3ACF-54F0-BBE6-7753-11CCFF06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65" y="650497"/>
            <a:ext cx="5713914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572B7D40-4CCC-1AB0-9160-56CBCE5D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43" y="643467"/>
            <a:ext cx="2947205" cy="247565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aph of a bar chart&#10;&#10;Description automatically generated">
            <a:extLst>
              <a:ext uri="{FF2B5EF4-FFF2-40B4-BE49-F238E27FC236}">
                <a16:creationId xmlns:a16="http://schemas.microsoft.com/office/drawing/2014/main" id="{8BD267CD-707B-34C6-9913-627D1AAF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24" y="3748194"/>
            <a:ext cx="3060843" cy="24716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22B30D-0610-6FA7-2519-2031FB93448D}"/>
              </a:ext>
            </a:extLst>
          </p:cNvPr>
          <p:cNvSpPr txBox="1"/>
          <p:nvPr/>
        </p:nvSpPr>
        <p:spPr>
          <a:xfrm>
            <a:off x="95781" y="11365"/>
            <a:ext cx="694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6339682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C29B71"/>
      </a:accent1>
      <a:accent2>
        <a:srgbClr val="CD918B"/>
      </a:accent2>
      <a:accent3>
        <a:srgbClr val="A6A373"/>
      </a:accent3>
      <a:accent4>
        <a:srgbClr val="68AE9B"/>
      </a:accent4>
      <a:accent5>
        <a:srgbClr val="71ACB6"/>
      </a:accent5>
      <a:accent6>
        <a:srgbClr val="7598C3"/>
      </a:accent6>
      <a:hlink>
        <a:srgbClr val="6184A9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9520</TotalTime>
  <Words>1500</Words>
  <Application>Microsoft Office PowerPoint</Application>
  <PresentationFormat>Widescreen</PresentationFormat>
  <Paragraphs>252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 Narrow</vt:lpstr>
      <vt:lpstr>Arial</vt:lpstr>
      <vt:lpstr>Avenir Next LT Pro</vt:lpstr>
      <vt:lpstr>Calibri</vt:lpstr>
      <vt:lpstr>Posterama</vt:lpstr>
      <vt:lpstr>Times New Roman</vt:lpstr>
      <vt:lpstr>Wingdings</vt:lpstr>
      <vt:lpstr>SplashVTI</vt:lpstr>
      <vt:lpstr>Data 606: Capstone Project</vt:lpstr>
      <vt:lpstr>Github Snapshot </vt:lpstr>
      <vt:lpstr>Dataset Overview</vt:lpstr>
      <vt:lpstr>Literature Survey</vt:lpstr>
      <vt:lpstr>Methodology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Development – Taxi Fare Prediction</vt:lpstr>
      <vt:lpstr>PowerPoint Presentation</vt:lpstr>
      <vt:lpstr>PowerPoint Presentation</vt:lpstr>
      <vt:lpstr>Model Development – Duration Prediction</vt:lpstr>
      <vt:lpstr>Model Development – Duration Prediction</vt:lpstr>
      <vt:lpstr>PowerPoint Presentation</vt:lpstr>
      <vt:lpstr>PowerPoint Presentation</vt:lpstr>
      <vt:lpstr>Model Development – Peak Vs off peak hour Classification</vt:lpstr>
      <vt:lpstr>User Interface</vt:lpstr>
      <vt:lpstr>User Interface -: Streamlit Snapshots</vt:lpstr>
      <vt:lpstr>User Interface -: Streamlit Snapshots</vt:lpstr>
      <vt:lpstr>Conclusion</vt:lpstr>
      <vt:lpstr>Way Forward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Fare and Duration prediction with Peak hour classification for NYC Taxi Trips</dc:title>
  <dc:creator>Tejaswini Penneni</dc:creator>
  <cp:lastModifiedBy>Soniya Koduru</cp:lastModifiedBy>
  <cp:revision>340</cp:revision>
  <dcterms:created xsi:type="dcterms:W3CDTF">2024-09-18T15:12:37Z</dcterms:created>
  <dcterms:modified xsi:type="dcterms:W3CDTF">2024-12-11T21:54:06Z</dcterms:modified>
</cp:coreProperties>
</file>